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3376" r:id="rId2"/>
    <p:sldId id="3382" r:id="rId3"/>
    <p:sldId id="3450" r:id="rId4"/>
    <p:sldId id="3471" r:id="rId5"/>
    <p:sldId id="3436" r:id="rId6"/>
    <p:sldId id="3449" r:id="rId7"/>
    <p:sldId id="3451" r:id="rId8"/>
    <p:sldId id="3454" r:id="rId9"/>
    <p:sldId id="3372" r:id="rId10"/>
    <p:sldId id="3373" r:id="rId11"/>
    <p:sldId id="3374" r:id="rId12"/>
    <p:sldId id="3455" r:id="rId13"/>
    <p:sldId id="3443" r:id="rId14"/>
    <p:sldId id="3473" r:id="rId15"/>
    <p:sldId id="3474" r:id="rId16"/>
    <p:sldId id="3475" r:id="rId17"/>
    <p:sldId id="3476" r:id="rId18"/>
    <p:sldId id="3477" r:id="rId19"/>
    <p:sldId id="3478" r:id="rId20"/>
    <p:sldId id="3479" r:id="rId21"/>
    <p:sldId id="3480" r:id="rId22"/>
    <p:sldId id="3481" r:id="rId23"/>
    <p:sldId id="3482" r:id="rId24"/>
    <p:sldId id="3483" r:id="rId25"/>
    <p:sldId id="3486" r:id="rId26"/>
    <p:sldId id="3484" r:id="rId27"/>
    <p:sldId id="3384" r:id="rId28"/>
    <p:sldId id="3400" r:id="rId29"/>
    <p:sldId id="3408" r:id="rId30"/>
    <p:sldId id="3407" r:id="rId31"/>
    <p:sldId id="3406" r:id="rId32"/>
    <p:sldId id="3405" r:id="rId33"/>
    <p:sldId id="3418" r:id="rId34"/>
    <p:sldId id="3487" r:id="rId35"/>
    <p:sldId id="3488" r:id="rId36"/>
    <p:sldId id="3489" r:id="rId37"/>
    <p:sldId id="3377" r:id="rId38"/>
    <p:sldId id="3378" r:id="rId39"/>
    <p:sldId id="3380" r:id="rId40"/>
    <p:sldId id="3472" r:id="rId41"/>
    <p:sldId id="3485" r:id="rId42"/>
    <p:sldId id="3490" r:id="rId43"/>
    <p:sldId id="3492" r:id="rId44"/>
    <p:sldId id="3495" r:id="rId45"/>
    <p:sldId id="3496" r:id="rId46"/>
    <p:sldId id="3493" r:id="rId47"/>
    <p:sldId id="3470" r:id="rId48"/>
    <p:sldId id="3469" r:id="rId49"/>
    <p:sldId id="3499" r:id="rId50"/>
    <p:sldId id="3497" r:id="rId51"/>
    <p:sldId id="3498" r:id="rId52"/>
    <p:sldId id="3460" r:id="rId53"/>
    <p:sldId id="3462" r:id="rId54"/>
    <p:sldId id="3463" r:id="rId55"/>
    <p:sldId id="3453" r:id="rId56"/>
    <p:sldId id="3501" r:id="rId57"/>
    <p:sldId id="3500" r:id="rId58"/>
    <p:sldId id="3502" r:id="rId59"/>
    <p:sldId id="3503" r:id="rId60"/>
    <p:sldId id="3448" r:id="rId61"/>
    <p:sldId id="3437" r:id="rId62"/>
    <p:sldId id="3415" r:id="rId63"/>
    <p:sldId id="3414" r:id="rId64"/>
    <p:sldId id="3413" r:id="rId65"/>
    <p:sldId id="3412" r:id="rId66"/>
    <p:sldId id="3404" r:id="rId67"/>
    <p:sldId id="3444" r:id="rId68"/>
    <p:sldId id="3445" r:id="rId69"/>
    <p:sldId id="3452" r:id="rId70"/>
    <p:sldId id="3421" r:id="rId71"/>
    <p:sldId id="3435" r:id="rId72"/>
    <p:sldId id="3423" r:id="rId73"/>
    <p:sldId id="3422" r:id="rId74"/>
    <p:sldId id="3431" r:id="rId75"/>
    <p:sldId id="3424" r:id="rId76"/>
    <p:sldId id="3420" r:id="rId77"/>
    <p:sldId id="3433" r:id="rId78"/>
    <p:sldId id="3434" r:id="rId79"/>
    <p:sldId id="3428" r:id="rId80"/>
    <p:sldId id="3432" r:id="rId81"/>
    <p:sldId id="3426" r:id="rId82"/>
    <p:sldId id="3427" r:id="rId83"/>
    <p:sldId id="3429" r:id="rId84"/>
    <p:sldId id="3430" r:id="rId85"/>
    <p:sldId id="3466" r:id="rId86"/>
    <p:sldId id="3385" r:id="rId87"/>
    <p:sldId id="3387" r:id="rId88"/>
    <p:sldId id="3386" r:id="rId89"/>
    <p:sldId id="3388" r:id="rId90"/>
    <p:sldId id="3389" r:id="rId91"/>
    <p:sldId id="3390" r:id="rId92"/>
    <p:sldId id="3411" r:id="rId93"/>
    <p:sldId id="3446" r:id="rId94"/>
    <p:sldId id="3447" r:id="rId95"/>
    <p:sldId id="3440" r:id="rId96"/>
    <p:sldId id="3439" r:id="rId97"/>
    <p:sldId id="3438" r:id="rId98"/>
    <p:sldId id="3403" r:id="rId99"/>
    <p:sldId id="3399" r:id="rId100"/>
    <p:sldId id="3397" r:id="rId101"/>
    <p:sldId id="3396" r:id="rId102"/>
    <p:sldId id="3395" r:id="rId103"/>
    <p:sldId id="3394" r:id="rId104"/>
    <p:sldId id="3393" r:id="rId105"/>
    <p:sldId id="3392" r:id="rId106"/>
    <p:sldId id="3391" r:id="rId107"/>
    <p:sldId id="3375" r:id="rId108"/>
    <p:sldId id="3368" r:id="rId109"/>
    <p:sldId id="3381" r:id="rId110"/>
  </p:sldIdLst>
  <p:sldSz cx="12161838"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3C6"/>
    <a:srgbClr val="042DFC"/>
    <a:srgbClr val="0934AF"/>
    <a:srgbClr val="37755D"/>
    <a:srgbClr val="006600"/>
    <a:srgbClr val="FF5050"/>
    <a:srgbClr val="FF0000"/>
    <a:srgbClr val="3D8368"/>
    <a:srgbClr val="499D7D"/>
    <a:srgbClr val="4C9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94660"/>
  </p:normalViewPr>
  <p:slideViewPr>
    <p:cSldViewPr>
      <p:cViewPr varScale="1">
        <p:scale>
          <a:sx n="106" d="100"/>
          <a:sy n="106" d="100"/>
        </p:scale>
        <p:origin x="750" y="9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E4FB0-A7CB-4B31-9FA0-166CA7A7D145}" type="datetimeFigureOut">
              <a:rPr lang="en-US" smtClean="0"/>
              <a:pPr/>
              <a:t>1/21/2025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92D2F-0896-4CC6-A6B9-652E10FDBF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4000" dirty="0">
                <a:latin typeface="Arial" pitchFamily="34" charset="0"/>
                <a:cs typeface="Arial" pitchFamily="34" charset="0"/>
              </a:rPr>
              <a:t>People all over the world have many different ideas about what it takes to get to Heaven – Beliefs, Paths, Religions</a:t>
            </a:r>
          </a:p>
          <a:p>
            <a:r>
              <a:rPr lang="en-US" sz="4000" dirty="0">
                <a:latin typeface="Arial" pitchFamily="34" charset="0"/>
                <a:cs typeface="Arial" pitchFamily="34" charset="0"/>
              </a:rPr>
              <a:t>Heaven Doesn’t Belong to Us …</a:t>
            </a:r>
          </a:p>
          <a:p>
            <a:r>
              <a:rPr lang="en-US" sz="4000" dirty="0">
                <a:latin typeface="Arial" pitchFamily="34" charset="0"/>
                <a:cs typeface="Arial" pitchFamily="34" charset="0"/>
              </a:rPr>
              <a:t>It’s not the Pentecostal</a:t>
            </a:r>
            <a:r>
              <a:rPr lang="en-US" sz="4000" baseline="0" dirty="0">
                <a:latin typeface="Arial" pitchFamily="34" charset="0"/>
                <a:cs typeface="Arial" pitchFamily="34" charset="0"/>
              </a:rPr>
              <a:t> Way or the Baptist Way that Gets you there – Its Gods Way and God’s Way is the Bible Way!</a:t>
            </a:r>
            <a:endParaRPr lang="en-US" sz="4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C92D2F-0896-4CC6-A6B9-652E10FDBFB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4000" dirty="0">
                <a:latin typeface="Arial" pitchFamily="34" charset="0"/>
                <a:cs typeface="Arial" pitchFamily="34" charset="0"/>
              </a:rPr>
              <a:t>People all over the world have many different ideas about what it takes to get to Heaven – Beliefs, Paths, Religions</a:t>
            </a:r>
          </a:p>
          <a:p>
            <a:r>
              <a:rPr lang="en-US" sz="4000" dirty="0">
                <a:latin typeface="Arial" pitchFamily="34" charset="0"/>
                <a:cs typeface="Arial" pitchFamily="34" charset="0"/>
              </a:rPr>
              <a:t>Heaven Doesn’t Belong to Us …</a:t>
            </a:r>
          </a:p>
          <a:p>
            <a:r>
              <a:rPr lang="en-US" sz="4000" dirty="0">
                <a:latin typeface="Arial" pitchFamily="34" charset="0"/>
                <a:cs typeface="Arial" pitchFamily="34" charset="0"/>
              </a:rPr>
              <a:t>It’s not the Pentecostal</a:t>
            </a:r>
            <a:r>
              <a:rPr lang="en-US" sz="4000" baseline="0" dirty="0">
                <a:latin typeface="Arial" pitchFamily="34" charset="0"/>
                <a:cs typeface="Arial" pitchFamily="34" charset="0"/>
              </a:rPr>
              <a:t> Way or the Baptist Way that Gets you there – Its Gods Way and God’s Way is the Bible Way!</a:t>
            </a:r>
            <a:endParaRPr lang="en-US" sz="4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C92D2F-0896-4CC6-A6B9-652E10FDBFBC}" type="slidenum">
              <a:rPr lang="en-US" smtClean="0"/>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13" y="2130425"/>
            <a:ext cx="10336212" cy="1470025"/>
          </a:xfrm>
        </p:spPr>
        <p:txBody>
          <a:bodyPr/>
          <a:lstStyle/>
          <a:p>
            <a:r>
              <a:rPr lang="en-US"/>
              <a:t>Click to edit Master title style</a:t>
            </a:r>
          </a:p>
        </p:txBody>
      </p:sp>
      <p:sp>
        <p:nvSpPr>
          <p:cNvPr id="3" name="Subtitle 2"/>
          <p:cNvSpPr>
            <a:spLocks noGrp="1"/>
          </p:cNvSpPr>
          <p:nvPr>
            <p:ph type="subTitle" idx="1"/>
          </p:nvPr>
        </p:nvSpPr>
        <p:spPr>
          <a:xfrm>
            <a:off x="1824038" y="3886200"/>
            <a:ext cx="85137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94069-714E-40F1-BAFC-276B7C08F9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E5A194-34AE-4FE9-B74B-261AC0000C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38"/>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38"/>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367CA7-E8F4-4326-A78B-E771E659FE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CB0FCA-200F-48CB-97AC-F8E80BE2CD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38" y="4406900"/>
            <a:ext cx="103378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438" y="2906713"/>
            <a:ext cx="103378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374BC-7987-4E0D-960C-656620D2F5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0"/>
            <a:ext cx="53959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0"/>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9EAEB9-BE6B-47C3-93E4-C03C7DF931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13" y="1535113"/>
            <a:ext cx="53736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13" y="2174875"/>
            <a:ext cx="53736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550" y="1535113"/>
            <a:ext cx="5375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0" y="2174875"/>
            <a:ext cx="5375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788B53-FD12-4BE0-B1B1-D006285123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F294C0-BB01-4175-BF6B-62EE549EC8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8FD422-4ADE-46B5-A5D4-B1913A0375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3050"/>
            <a:ext cx="40005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563" y="273050"/>
            <a:ext cx="6799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13" y="1435100"/>
            <a:ext cx="40005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BDF827-A6B4-404E-A5AF-9BD453416C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4425" y="4800600"/>
            <a:ext cx="7296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4425" y="612775"/>
            <a:ext cx="72961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4425" y="5367338"/>
            <a:ext cx="72961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746B83-40CA-4F02-85DD-A4BD77C270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013" y="6245225"/>
            <a:ext cx="28384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56075" y="6245225"/>
            <a:ext cx="38496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15375" y="6245225"/>
            <a:ext cx="28384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2DDB74-20A0-4BF1-A1AF-051D40CCFE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DRN\Desktop\Joel%20Osteens%20Gospel%20Invitation.mp4" TargetMode="External"/><Relationship Id="rId4" Type="http://schemas.openxmlformats.org/officeDocument/2006/relationships/image" Target="../media/image45.pn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fXybggH4Qo&amp;t=3s" TargetMode="External"/><Relationship Id="rId2" Type="http://schemas.openxmlformats.org/officeDocument/2006/relationships/hyperlink" Target="https://youtube.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N\Desktop\Free-modern-red-texture-background.jpg"/>
          <p:cNvPicPr>
            <a:picLocks noChangeAspect="1" noChangeArrowheads="1"/>
          </p:cNvPicPr>
          <p:nvPr/>
        </p:nvPicPr>
        <p:blipFill>
          <a:blip r:embed="rId2" cstate="print"/>
          <a:srcRect/>
          <a:stretch>
            <a:fillRect/>
          </a:stretch>
        </p:blipFill>
        <p:spPr bwMode="auto">
          <a:xfrm>
            <a:off x="0" y="0"/>
            <a:ext cx="12161838"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99319" y="762000"/>
            <a:ext cx="10287000" cy="5416868"/>
          </a:xfrm>
          <a:prstGeom prst="rect">
            <a:avLst/>
          </a:prstGeom>
          <a:noFill/>
        </p:spPr>
        <p:txBody>
          <a:bodyPr wrap="square" rtlCol="0">
            <a:spAutoFit/>
          </a:bodyPr>
          <a:lstStyle/>
          <a:p>
            <a:pPr algn="ctr"/>
            <a:r>
              <a:rPr lang="en-US" sz="4000" b="1" dirty="0">
                <a:solidFill>
                  <a:srgbClr val="C00000"/>
                </a:solidFill>
              </a:rPr>
              <a:t>Matt 7: 21-23</a:t>
            </a:r>
          </a:p>
          <a:p>
            <a:r>
              <a:rPr lang="en-US" sz="3200" b="1" dirty="0">
                <a:solidFill>
                  <a:srgbClr val="C00000"/>
                </a:solidFill>
              </a:rPr>
              <a:t>21 Not every one that saith unto me, Lord, Lord, shall enter into the kingdom of heaven; but he that doeth the will of my Father which is in heaven.</a:t>
            </a:r>
          </a:p>
          <a:p>
            <a:r>
              <a:rPr lang="en-US" sz="3200" b="1" dirty="0">
                <a:solidFill>
                  <a:srgbClr val="C00000"/>
                </a:solidFill>
              </a:rPr>
              <a:t>22 Many will say to me in that day, Lord, Lord, have we not prophesied in thy name? and in thy name have cast out devils? and in thy name done many wonderful works?</a:t>
            </a:r>
          </a:p>
          <a:p>
            <a:r>
              <a:rPr lang="en-US" sz="3200" b="1" dirty="0">
                <a:solidFill>
                  <a:srgbClr val="C00000"/>
                </a:solidFill>
              </a:rPr>
              <a:t>23 And then will I profess unto them, </a:t>
            </a:r>
            <a:r>
              <a:rPr lang="en-US" sz="3200" b="1" u="sng" dirty="0">
                <a:solidFill>
                  <a:srgbClr val="C00000"/>
                </a:solidFill>
              </a:rPr>
              <a:t>I never knew you:</a:t>
            </a:r>
            <a:r>
              <a:rPr lang="en-US" sz="3200" b="1" dirty="0">
                <a:solidFill>
                  <a:srgbClr val="C00000"/>
                </a:solidFill>
              </a:rPr>
              <a:t> depart from me, ye that work iniquity.</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descr="C:\Users\DRN\Desktop\HRM Card - Missionary or Imposter BK 5-7-21.jpeg"/>
          <p:cNvPicPr>
            <a:picLocks noChangeAspect="1" noChangeArrowheads="1"/>
          </p:cNvPicPr>
          <p:nvPr/>
        </p:nvPicPr>
        <p:blipFill>
          <a:blip r:embed="rId2" cstate="print"/>
          <a:srcRect/>
          <a:stretch>
            <a:fillRect/>
          </a:stretch>
        </p:blipFill>
        <p:spPr bwMode="auto">
          <a:xfrm>
            <a:off x="1204119" y="533400"/>
            <a:ext cx="9601200" cy="5876596"/>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N\Desktop\Free-modern-red-texture-background.jpg"/>
          <p:cNvPicPr>
            <a:picLocks noChangeAspect="1" noChangeArrowheads="1"/>
          </p:cNvPicPr>
          <p:nvPr/>
        </p:nvPicPr>
        <p:blipFill>
          <a:blip r:embed="rId3" cstate="print"/>
          <a:srcRect/>
          <a:stretch>
            <a:fillRect/>
          </a:stretch>
        </p:blipFill>
        <p:spPr bwMode="auto">
          <a:xfrm>
            <a:off x="0" y="0"/>
            <a:ext cx="12161838" cy="6858000"/>
          </a:xfrm>
          <a:prstGeom prst="rect">
            <a:avLst/>
          </a:prstGeom>
          <a:noFill/>
        </p:spPr>
      </p:pic>
      <p:pic>
        <p:nvPicPr>
          <p:cNvPr id="3" name="Joel Osteens Gospel Invitation.mp4">
            <a:hlinkClick r:id="" action="ppaction://media"/>
          </p:cNvPr>
          <p:cNvPicPr>
            <a:picLocks noRot="1" noChangeAspect="1"/>
          </p:cNvPicPr>
          <p:nvPr>
            <a:videoFile r:link="rId1"/>
          </p:nvPr>
        </p:nvPicPr>
        <p:blipFill>
          <a:blip r:embed="rId4" cstate="print"/>
          <a:stretch>
            <a:fillRect/>
          </a:stretch>
        </p:blipFill>
        <p:spPr>
          <a:xfrm>
            <a:off x="1508919" y="990600"/>
            <a:ext cx="9144000"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R PPT Slide - Bible Way.jpeg"/>
          <p:cNvPicPr>
            <a:picLocks noChangeAspect="1"/>
          </p:cNvPicPr>
          <p:nvPr/>
        </p:nvPicPr>
        <p:blipFill>
          <a:blip r:embed="rId3" cstate="print"/>
          <a:stretch>
            <a:fillRect/>
          </a:stretch>
        </p:blipFill>
        <p:spPr>
          <a:xfrm>
            <a:off x="9303" y="0"/>
            <a:ext cx="12143232" cy="68580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N\Desktop\Free-modern-red-texture-background.jpg"/>
          <p:cNvPicPr>
            <a:picLocks noChangeAspect="1" noChangeArrowheads="1"/>
          </p:cNvPicPr>
          <p:nvPr/>
        </p:nvPicPr>
        <p:blipFill>
          <a:blip r:embed="rId2" cstate="print"/>
          <a:srcRect/>
          <a:stretch>
            <a:fillRect/>
          </a:stretch>
        </p:blipFill>
        <p:spPr bwMode="auto">
          <a:xfrm>
            <a:off x="0" y="0"/>
            <a:ext cx="12161838"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99319" y="762000"/>
            <a:ext cx="10287000" cy="5416868"/>
          </a:xfrm>
          <a:prstGeom prst="rect">
            <a:avLst/>
          </a:prstGeom>
          <a:noFill/>
        </p:spPr>
        <p:txBody>
          <a:bodyPr wrap="square" rtlCol="0">
            <a:spAutoFit/>
          </a:bodyPr>
          <a:lstStyle/>
          <a:p>
            <a:pPr algn="ctr"/>
            <a:r>
              <a:rPr lang="en-US" sz="4000" b="1" dirty="0">
                <a:solidFill>
                  <a:srgbClr val="C00000"/>
                </a:solidFill>
              </a:rPr>
              <a:t>Matt 7: 21-23</a:t>
            </a:r>
          </a:p>
          <a:p>
            <a:r>
              <a:rPr lang="en-US" sz="3200" b="1" dirty="0">
                <a:solidFill>
                  <a:srgbClr val="C00000"/>
                </a:solidFill>
              </a:rPr>
              <a:t>21 Not every one that saith unto me, Lord, Lord, shall enter into the kingdom of heaven; </a:t>
            </a:r>
            <a:r>
              <a:rPr lang="en-US" sz="3200" b="1" u="sng" dirty="0">
                <a:solidFill>
                  <a:srgbClr val="C00000"/>
                </a:solidFill>
              </a:rPr>
              <a:t>but he that doeth the will of my Father which is in heaven.</a:t>
            </a:r>
          </a:p>
          <a:p>
            <a:r>
              <a:rPr lang="en-US" sz="3200" b="1" dirty="0">
                <a:solidFill>
                  <a:srgbClr val="C00000"/>
                </a:solidFill>
              </a:rPr>
              <a:t>22 Many will say to me in that day, Lord, Lord, have we not prophesied in thy name? and in thy name have cast out devils? and in thy name done many wonderful works?</a:t>
            </a:r>
          </a:p>
          <a:p>
            <a:r>
              <a:rPr lang="en-US" sz="3200" b="1" dirty="0">
                <a:solidFill>
                  <a:srgbClr val="C00000"/>
                </a:solidFill>
              </a:rPr>
              <a:t>23 And then will I profess unto them, I never knew you: depart from me, ye that work iniquity.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46919" y="609600"/>
            <a:ext cx="10591800" cy="6740307"/>
          </a:xfrm>
          <a:prstGeom prst="rect">
            <a:avLst/>
          </a:prstGeom>
          <a:noFill/>
        </p:spPr>
        <p:txBody>
          <a:bodyPr wrap="square" rtlCol="0">
            <a:spAutoFit/>
          </a:bodyPr>
          <a:lstStyle/>
          <a:p>
            <a:pPr algn="ctr"/>
            <a:r>
              <a:rPr lang="en-US" sz="4800" dirty="0">
                <a:solidFill>
                  <a:srgbClr val="C00000"/>
                </a:solidFill>
                <a:latin typeface="Anton" pitchFamily="2" charset="0"/>
              </a:rPr>
              <a:t>Many Will Say, Lord </a:t>
            </a:r>
            <a:r>
              <a:rPr lang="en-US" sz="4800" dirty="0" err="1">
                <a:solidFill>
                  <a:srgbClr val="C00000"/>
                </a:solidFill>
                <a:latin typeface="Anton" pitchFamily="2" charset="0"/>
              </a:rPr>
              <a:t>Lord</a:t>
            </a:r>
            <a:endParaRPr lang="en-US" sz="4800" dirty="0">
              <a:solidFill>
                <a:srgbClr val="C00000"/>
              </a:solidFill>
              <a:latin typeface="Anton" pitchFamily="2" charset="0"/>
            </a:endParaRPr>
          </a:p>
          <a:p>
            <a:pPr algn="ctr"/>
            <a:r>
              <a:rPr lang="en-US" sz="4800" dirty="0">
                <a:solidFill>
                  <a:srgbClr val="C00000"/>
                </a:solidFill>
                <a:latin typeface="Anton" pitchFamily="2" charset="0"/>
              </a:rPr>
              <a:t>Same Greek Word “Many” as Above</a:t>
            </a:r>
          </a:p>
          <a:p>
            <a:pPr algn="ctr"/>
            <a:r>
              <a:rPr lang="en-US" sz="4800" dirty="0">
                <a:solidFill>
                  <a:srgbClr val="C00000"/>
                </a:solidFill>
                <a:latin typeface="Anton" pitchFamily="2" charset="0"/>
              </a:rPr>
              <a:t>They Were Christian Believers (Lord)</a:t>
            </a:r>
          </a:p>
          <a:p>
            <a:pPr algn="ctr"/>
            <a:r>
              <a:rPr lang="en-US" sz="4800" dirty="0">
                <a:solidFill>
                  <a:srgbClr val="C00000"/>
                </a:solidFill>
                <a:latin typeface="Anton" pitchFamily="2" charset="0"/>
              </a:rPr>
              <a:t>Not Just Pew Warmers</a:t>
            </a:r>
          </a:p>
          <a:p>
            <a:pPr algn="ctr"/>
            <a:r>
              <a:rPr lang="en-US" sz="4800" dirty="0">
                <a:solidFill>
                  <a:srgbClr val="C00000"/>
                </a:solidFill>
                <a:latin typeface="Anton" pitchFamily="2" charset="0"/>
              </a:rPr>
              <a:t>Actively Serving – Very Surprised</a:t>
            </a:r>
          </a:p>
          <a:p>
            <a:pPr algn="ctr"/>
            <a:r>
              <a:rPr lang="en-US" sz="4800" dirty="0">
                <a:solidFill>
                  <a:srgbClr val="C00000"/>
                </a:solidFill>
                <a:latin typeface="Anton" pitchFamily="2" charset="0"/>
              </a:rPr>
              <a:t>Jesus Said I NEVER Knew You</a:t>
            </a:r>
          </a:p>
          <a:p>
            <a:pPr algn="ctr"/>
            <a:r>
              <a:rPr lang="en-US" sz="4800" dirty="0">
                <a:solidFill>
                  <a:srgbClr val="C00000"/>
                </a:solidFill>
                <a:latin typeface="Anton" pitchFamily="2" charset="0"/>
              </a:rPr>
              <a:t>The Most Horrible Words to Hear</a:t>
            </a:r>
          </a:p>
          <a:p>
            <a:pPr algn="ctr"/>
            <a:endParaRPr lang="en-US" sz="4800" dirty="0">
              <a:solidFill>
                <a:srgbClr val="C00000"/>
              </a:solidFill>
              <a:latin typeface="Anton" pitchFamily="2" charset="0"/>
            </a:endParaRPr>
          </a:p>
          <a:p>
            <a:pPr algn="ctr"/>
            <a:r>
              <a:rPr lang="en-US" sz="4800" dirty="0">
                <a:solidFill>
                  <a:srgbClr val="C00000"/>
                </a:solidFill>
                <a:latin typeface="Anton" pitchFamily="2"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How Could They Come</a:t>
            </a:r>
          </a:p>
          <a:p>
            <a:pPr algn="ctr"/>
            <a:r>
              <a:rPr lang="en-US" sz="7200" dirty="0">
                <a:solidFill>
                  <a:srgbClr val="C00000"/>
                </a:solidFill>
                <a:latin typeface="Anton" pitchFamily="2" charset="0"/>
              </a:rPr>
              <a:t>So Close and Not</a:t>
            </a:r>
          </a:p>
          <a:p>
            <a:pPr algn="ctr"/>
            <a:r>
              <a:rPr lang="en-US" sz="7200" dirty="0">
                <a:solidFill>
                  <a:srgbClr val="C00000"/>
                </a:solidFill>
                <a:latin typeface="Anton" pitchFamily="2" charset="0"/>
              </a:rPr>
              <a:t>Be Saved?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838200"/>
            <a:ext cx="8610600" cy="4524315"/>
          </a:xfrm>
          <a:prstGeom prst="rect">
            <a:avLst/>
          </a:prstGeom>
          <a:noFill/>
        </p:spPr>
        <p:txBody>
          <a:bodyPr wrap="square" rtlCol="0">
            <a:spAutoFit/>
          </a:bodyPr>
          <a:lstStyle/>
          <a:p>
            <a:pPr algn="ctr"/>
            <a:r>
              <a:rPr lang="en-US" sz="7200" dirty="0">
                <a:solidFill>
                  <a:srgbClr val="C00000"/>
                </a:solidFill>
                <a:latin typeface="Anton" pitchFamily="2" charset="0"/>
              </a:rPr>
              <a:t>REMEMBER</a:t>
            </a:r>
          </a:p>
          <a:p>
            <a:pPr algn="ctr"/>
            <a:r>
              <a:rPr lang="en-US" sz="7200" dirty="0">
                <a:solidFill>
                  <a:srgbClr val="C00000"/>
                </a:solidFill>
                <a:latin typeface="Anton" pitchFamily="2" charset="0"/>
              </a:rPr>
              <a:t>Jesus is talking about</a:t>
            </a:r>
          </a:p>
          <a:p>
            <a:pPr algn="ctr"/>
            <a:r>
              <a:rPr lang="en-US" sz="7200" dirty="0">
                <a:solidFill>
                  <a:srgbClr val="C00000"/>
                </a:solidFill>
                <a:latin typeface="Anton" pitchFamily="2" charset="0"/>
              </a:rPr>
              <a:t>Judgment Day, a</a:t>
            </a:r>
          </a:p>
          <a:p>
            <a:pPr algn="ctr"/>
            <a:r>
              <a:rPr lang="en-US" sz="7200" dirty="0">
                <a:solidFill>
                  <a:srgbClr val="C00000"/>
                </a:solidFill>
                <a:latin typeface="Anton" pitchFamily="2" charset="0"/>
              </a:rPr>
              <a:t>Day Beyond Today!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99319" y="762000"/>
            <a:ext cx="10287000" cy="5416868"/>
          </a:xfrm>
          <a:prstGeom prst="rect">
            <a:avLst/>
          </a:prstGeom>
          <a:noFill/>
        </p:spPr>
        <p:txBody>
          <a:bodyPr wrap="square" rtlCol="0">
            <a:spAutoFit/>
          </a:bodyPr>
          <a:lstStyle/>
          <a:p>
            <a:pPr algn="ctr"/>
            <a:r>
              <a:rPr lang="en-US" sz="4000" b="1" dirty="0">
                <a:solidFill>
                  <a:srgbClr val="C00000"/>
                </a:solidFill>
              </a:rPr>
              <a:t>Matt 7: 21-23</a:t>
            </a:r>
          </a:p>
          <a:p>
            <a:r>
              <a:rPr lang="en-US" sz="3200" b="1" dirty="0">
                <a:solidFill>
                  <a:srgbClr val="C00000"/>
                </a:solidFill>
              </a:rPr>
              <a:t>21 Not every one that saith unto me, Lord, Lord, shall enter into the kingdom of heaven; but he that doeth the will of my Father which is in heaven.</a:t>
            </a:r>
          </a:p>
          <a:p>
            <a:r>
              <a:rPr lang="en-US" sz="3200" b="1" dirty="0">
                <a:solidFill>
                  <a:srgbClr val="C00000"/>
                </a:solidFill>
              </a:rPr>
              <a:t>22 Many will say to me </a:t>
            </a:r>
            <a:r>
              <a:rPr lang="en-US" sz="3200" b="1" u="sng" dirty="0">
                <a:solidFill>
                  <a:srgbClr val="C00000"/>
                </a:solidFill>
              </a:rPr>
              <a:t>in that day</a:t>
            </a:r>
            <a:r>
              <a:rPr lang="en-US" sz="3200" b="1" dirty="0">
                <a:solidFill>
                  <a:srgbClr val="C00000"/>
                </a:solidFill>
              </a:rPr>
              <a:t>, Lord, Lord, have we not prophesied in thy name? and in thy name have cast out devils? and in thy name done many wonderful works?</a:t>
            </a:r>
          </a:p>
          <a:p>
            <a:r>
              <a:rPr lang="en-US" sz="3200" b="1" dirty="0">
                <a:solidFill>
                  <a:srgbClr val="C00000"/>
                </a:solidFill>
              </a:rPr>
              <a:t>23 And then will I profess unto them, I never knew you: depart from me, ye that work iniquity.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Jesus is talking about</a:t>
            </a:r>
          </a:p>
          <a:p>
            <a:pPr algn="ctr"/>
            <a:r>
              <a:rPr lang="en-US" sz="7200" dirty="0">
                <a:solidFill>
                  <a:srgbClr val="C00000"/>
                </a:solidFill>
                <a:latin typeface="Anton" pitchFamily="2" charset="0"/>
              </a:rPr>
              <a:t>People Today and</a:t>
            </a:r>
          </a:p>
          <a:p>
            <a:pPr algn="ctr"/>
            <a:r>
              <a:rPr lang="en-US" sz="7200" dirty="0">
                <a:solidFill>
                  <a:srgbClr val="C00000"/>
                </a:solidFill>
                <a:latin typeface="Anton" pitchFamily="2" charset="0"/>
              </a:rPr>
              <a:t>Tomorrow and Beyond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27919" y="16002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What? Do we have</a:t>
            </a:r>
          </a:p>
          <a:p>
            <a:pPr algn="ctr"/>
            <a:r>
              <a:rPr lang="en-US" sz="7200" dirty="0">
                <a:solidFill>
                  <a:srgbClr val="C00000"/>
                </a:solidFill>
                <a:latin typeface="Anton" pitchFamily="2" charset="0"/>
              </a:rPr>
              <a:t>Matt 7 Believers in our</a:t>
            </a:r>
          </a:p>
          <a:p>
            <a:pPr algn="ctr"/>
            <a:r>
              <a:rPr lang="en-US" sz="7200" dirty="0">
                <a:solidFill>
                  <a:srgbClr val="C00000"/>
                </a:solidFill>
                <a:latin typeface="Anton" pitchFamily="2" charset="0"/>
              </a:rPr>
              <a:t>Churches Today?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27919" y="16002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Even in Gospel</a:t>
            </a:r>
          </a:p>
          <a:p>
            <a:pPr algn="ctr"/>
            <a:r>
              <a:rPr lang="en-US" sz="7200" dirty="0">
                <a:solidFill>
                  <a:srgbClr val="C00000"/>
                </a:solidFill>
                <a:latin typeface="Anton" pitchFamily="2" charset="0"/>
              </a:rPr>
              <a:t>Preaching Churches?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18319" y="685800"/>
            <a:ext cx="11049000" cy="5170646"/>
          </a:xfrm>
          <a:prstGeom prst="rect">
            <a:avLst/>
          </a:prstGeom>
          <a:noFill/>
        </p:spPr>
        <p:txBody>
          <a:bodyPr wrap="square" rtlCol="0">
            <a:spAutoFit/>
          </a:bodyPr>
          <a:lstStyle/>
          <a:p>
            <a:pPr algn="ctr"/>
            <a:r>
              <a:rPr lang="en-US" sz="6600" dirty="0">
                <a:solidFill>
                  <a:srgbClr val="C00000"/>
                </a:solidFill>
                <a:latin typeface="Anton" pitchFamily="2" charset="0"/>
              </a:rPr>
              <a:t>Even in Independent, Fundamental, Temperamental, Bible Believing, Bible Teaching, Gospel Preaching, Chicken </a:t>
            </a:r>
            <a:r>
              <a:rPr lang="en-US" sz="6600" dirty="0" err="1">
                <a:solidFill>
                  <a:srgbClr val="C00000"/>
                </a:solidFill>
                <a:latin typeface="Anton" pitchFamily="2" charset="0"/>
              </a:rPr>
              <a:t>Eat’n</a:t>
            </a:r>
            <a:r>
              <a:rPr lang="en-US" sz="6600" dirty="0">
                <a:solidFill>
                  <a:srgbClr val="C00000"/>
                </a:solidFill>
                <a:latin typeface="Anton" pitchFamily="2" charset="0"/>
              </a:rPr>
              <a:t>, Baptist Churches?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R PPT Slide - Bible Way.jpeg"/>
          <p:cNvPicPr>
            <a:picLocks noChangeAspect="1"/>
          </p:cNvPicPr>
          <p:nvPr/>
        </p:nvPicPr>
        <p:blipFill>
          <a:blip r:embed="rId3" cstate="print"/>
          <a:stretch>
            <a:fillRect/>
          </a:stretch>
        </p:blipFill>
        <p:spPr>
          <a:xfrm>
            <a:off x="9303" y="0"/>
            <a:ext cx="12143232"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51719" y="838200"/>
            <a:ext cx="10134600" cy="4524315"/>
          </a:xfrm>
          <a:prstGeom prst="rect">
            <a:avLst/>
          </a:prstGeom>
          <a:noFill/>
        </p:spPr>
        <p:txBody>
          <a:bodyPr wrap="square" rtlCol="0">
            <a:spAutoFit/>
          </a:bodyPr>
          <a:lstStyle/>
          <a:p>
            <a:pPr algn="ctr"/>
            <a:r>
              <a:rPr lang="en-US" sz="7200" dirty="0">
                <a:solidFill>
                  <a:srgbClr val="C00000"/>
                </a:solidFill>
                <a:latin typeface="Anton" pitchFamily="2" charset="0"/>
              </a:rPr>
              <a:t>Churches that Preach</a:t>
            </a:r>
          </a:p>
          <a:p>
            <a:pPr algn="ctr"/>
            <a:r>
              <a:rPr lang="en-US" sz="7200" dirty="0">
                <a:solidFill>
                  <a:srgbClr val="C00000"/>
                </a:solidFill>
                <a:latin typeface="Anton" pitchFamily="2" charset="0"/>
              </a:rPr>
              <a:t>The Gospel Every Sunday And give an Alter Call</a:t>
            </a:r>
          </a:p>
          <a:p>
            <a:pPr algn="ctr"/>
            <a:r>
              <a:rPr lang="en-US" sz="7200" dirty="0">
                <a:solidFill>
                  <a:srgbClr val="C00000"/>
                </a:solidFill>
                <a:latin typeface="Anton" pitchFamily="2" charset="0"/>
              </a:rPr>
              <a:t>After Every Service?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51719" y="8382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When people come</a:t>
            </a:r>
          </a:p>
          <a:p>
            <a:pPr algn="ctr"/>
            <a:r>
              <a:rPr lang="en-US" sz="7200" dirty="0">
                <a:solidFill>
                  <a:srgbClr val="C00000"/>
                </a:solidFill>
                <a:latin typeface="Anton" pitchFamily="2" charset="0"/>
              </a:rPr>
              <a:t>Forward during an Alter</a:t>
            </a:r>
          </a:p>
          <a:p>
            <a:pPr algn="ctr"/>
            <a:r>
              <a:rPr lang="en-US" sz="7200" dirty="0">
                <a:solidFill>
                  <a:srgbClr val="C00000"/>
                </a:solidFill>
                <a:latin typeface="Anton" pitchFamily="2" charset="0"/>
              </a:rPr>
              <a:t>Call,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51719" y="838200"/>
            <a:ext cx="10134600" cy="4524315"/>
          </a:xfrm>
          <a:prstGeom prst="rect">
            <a:avLst/>
          </a:prstGeom>
          <a:noFill/>
        </p:spPr>
        <p:txBody>
          <a:bodyPr wrap="square" rtlCol="0">
            <a:spAutoFit/>
          </a:bodyPr>
          <a:lstStyle/>
          <a:p>
            <a:pPr algn="ctr"/>
            <a:r>
              <a:rPr lang="en-US" sz="7200" dirty="0">
                <a:solidFill>
                  <a:srgbClr val="C00000"/>
                </a:solidFill>
                <a:latin typeface="Anton" pitchFamily="2" charset="0"/>
              </a:rPr>
              <a:t>We are giving them all</a:t>
            </a:r>
          </a:p>
          <a:p>
            <a:pPr algn="ctr"/>
            <a:r>
              <a:rPr lang="en-US" sz="7200" dirty="0">
                <a:solidFill>
                  <a:srgbClr val="C00000"/>
                </a:solidFill>
                <a:latin typeface="Anton" pitchFamily="2" charset="0"/>
              </a:rPr>
              <a:t>The information they need</a:t>
            </a:r>
          </a:p>
          <a:p>
            <a:pPr algn="ctr"/>
            <a:r>
              <a:rPr lang="en-US" sz="7200" dirty="0">
                <a:solidFill>
                  <a:srgbClr val="C00000"/>
                </a:solidFill>
                <a:latin typeface="Anton" pitchFamily="2" charset="0"/>
              </a:rPr>
              <a:t>To get Saved right then</a:t>
            </a:r>
          </a:p>
          <a:p>
            <a:pPr algn="ctr"/>
            <a:r>
              <a:rPr lang="en-US" sz="7200" dirty="0">
                <a:solidFill>
                  <a:srgbClr val="C00000"/>
                </a:solidFill>
                <a:latin typeface="Anton" pitchFamily="2" charset="0"/>
              </a:rPr>
              <a:t>And there – Right?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99319" y="2590800"/>
            <a:ext cx="10134600" cy="1200329"/>
          </a:xfrm>
          <a:prstGeom prst="rect">
            <a:avLst/>
          </a:prstGeom>
          <a:noFill/>
        </p:spPr>
        <p:txBody>
          <a:bodyPr wrap="square" rtlCol="0">
            <a:spAutoFit/>
          </a:bodyPr>
          <a:lstStyle/>
          <a:p>
            <a:pPr algn="ctr"/>
            <a:r>
              <a:rPr lang="en-US" sz="7200" dirty="0">
                <a:solidFill>
                  <a:srgbClr val="C00000"/>
                </a:solidFill>
                <a:latin typeface="Anton" pitchFamily="2" charset="0"/>
              </a:rPr>
              <a:t>Let’s Review That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What Information do we</a:t>
            </a:r>
          </a:p>
          <a:p>
            <a:pPr algn="ctr"/>
            <a:r>
              <a:rPr lang="en-US" sz="7200" dirty="0">
                <a:solidFill>
                  <a:srgbClr val="C00000"/>
                </a:solidFill>
                <a:latin typeface="Anton" pitchFamily="2" charset="0"/>
              </a:rPr>
              <a:t>Give them?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We’re Giving them the</a:t>
            </a:r>
          </a:p>
          <a:p>
            <a:pPr algn="ctr"/>
            <a:r>
              <a:rPr lang="en-US" sz="7200" dirty="0">
                <a:solidFill>
                  <a:srgbClr val="C00000"/>
                </a:solidFill>
                <a:latin typeface="Anton" pitchFamily="2" charset="0"/>
              </a:rPr>
              <a:t>Gospel - Right?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066800"/>
            <a:ext cx="10134600" cy="4524315"/>
          </a:xfrm>
          <a:prstGeom prst="rect">
            <a:avLst/>
          </a:prstGeom>
          <a:noFill/>
        </p:spPr>
        <p:txBody>
          <a:bodyPr wrap="square" rtlCol="0">
            <a:spAutoFit/>
          </a:bodyPr>
          <a:lstStyle/>
          <a:p>
            <a:pPr algn="ctr"/>
            <a:r>
              <a:rPr lang="en-US" sz="7200" dirty="0">
                <a:solidFill>
                  <a:srgbClr val="C00000"/>
                </a:solidFill>
                <a:latin typeface="Anton" pitchFamily="2" charset="0"/>
              </a:rPr>
              <a:t>Surely our Pastors are</a:t>
            </a:r>
          </a:p>
          <a:p>
            <a:pPr algn="ctr"/>
            <a:r>
              <a:rPr lang="en-US" sz="7200" dirty="0">
                <a:solidFill>
                  <a:srgbClr val="C00000"/>
                </a:solidFill>
                <a:latin typeface="Anton" pitchFamily="2" charset="0"/>
              </a:rPr>
              <a:t>Discerning enough to be</a:t>
            </a:r>
          </a:p>
          <a:p>
            <a:pPr algn="ctr"/>
            <a:r>
              <a:rPr lang="en-US" sz="7200" dirty="0">
                <a:solidFill>
                  <a:srgbClr val="C00000"/>
                </a:solidFill>
                <a:latin typeface="Anton" pitchFamily="2" charset="0"/>
              </a:rPr>
              <a:t>Able to sort out the “Tares from the Wheat” - Right?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823119" y="1421487"/>
            <a:ext cx="10363201"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600" dirty="0"/>
              <a:t> In the Book of Matthew Chapter 13 Jesus gives us a parable that’s normally referred to as, “The Parable of the Wheat and the Tares”. This simple parable illustrates the clear difference between those who are true Christians (wheat) and those who are Not (tares) and what happens to each on Judgment Day (the harvest):</a:t>
            </a:r>
            <a:endParaRPr kumimoji="0" lang="en-US" sz="36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975519" y="914400"/>
            <a:ext cx="10356440" cy="4953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746919" y="1066800"/>
            <a:ext cx="10700713" cy="457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r>
              <a:rPr lang="en-US" sz="4800" b="1" i="1" dirty="0"/>
              <a:t>1 Corinthians 8:3    </a:t>
            </a:r>
            <a:endParaRPr lang="en-US" sz="4800" dirty="0"/>
          </a:p>
          <a:p>
            <a:r>
              <a:rPr lang="en-US" sz="4800" i="1" dirty="0"/>
              <a:t>But if any man LOVE God, the same is KNOWN of him.</a:t>
            </a:r>
            <a:endParaRPr lang="en-US"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670719" y="1676400"/>
            <a:ext cx="10757662"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746919" y="2209800"/>
            <a:ext cx="10412873" cy="1447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1204119" y="685800"/>
            <a:ext cx="9798370" cy="571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srcRect/>
          <a:stretch>
            <a:fillRect/>
          </a:stretch>
        </p:blipFill>
        <p:spPr bwMode="auto">
          <a:xfrm>
            <a:off x="746919" y="1066800"/>
            <a:ext cx="10739967" cy="4495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So, Who are these</a:t>
            </a:r>
          </a:p>
          <a:p>
            <a:pPr algn="ctr"/>
            <a:r>
              <a:rPr lang="en-US" sz="7200" dirty="0">
                <a:solidFill>
                  <a:srgbClr val="C00000"/>
                </a:solidFill>
                <a:latin typeface="Anton" pitchFamily="2" charset="0"/>
              </a:rPr>
              <a:t>Tares?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They include all</a:t>
            </a:r>
          </a:p>
          <a:p>
            <a:pPr algn="ctr"/>
            <a:r>
              <a:rPr lang="en-US" sz="7200" dirty="0">
                <a:solidFill>
                  <a:srgbClr val="C00000"/>
                </a:solidFill>
                <a:latin typeface="Anton" pitchFamily="2" charset="0"/>
              </a:rPr>
              <a:t>Matthew 7 Believers.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So, Do we Really have</a:t>
            </a:r>
          </a:p>
          <a:p>
            <a:pPr algn="ctr"/>
            <a:r>
              <a:rPr lang="en-US" sz="7200" dirty="0">
                <a:solidFill>
                  <a:srgbClr val="C00000"/>
                </a:solidFill>
                <a:latin typeface="Anton" pitchFamily="2" charset="0"/>
              </a:rPr>
              <a:t>Matt 7 Believers in our</a:t>
            </a:r>
          </a:p>
          <a:p>
            <a:pPr algn="ctr"/>
            <a:r>
              <a:rPr lang="en-US" sz="7200" dirty="0">
                <a:solidFill>
                  <a:srgbClr val="C00000"/>
                </a:solidFill>
                <a:latin typeface="Anton" pitchFamily="2" charset="0"/>
              </a:rPr>
              <a:t>Churches Today?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823119" y="990600"/>
            <a:ext cx="1036320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a:ln>
                  <a:noFill/>
                </a:ln>
                <a:solidFill>
                  <a:srgbClr val="C00000"/>
                </a:solidFill>
                <a:effectLst/>
                <a:latin typeface="Arial" pitchFamily="34" charset="0"/>
                <a:ea typeface="Calibri" pitchFamily="34" charset="0"/>
                <a:cs typeface="Arial Narrow" pitchFamily="34" charset="0"/>
              </a:rPr>
              <a:t>Dr. Billy Graham:  Evangelist – Died in 2018 – Age</a:t>
            </a:r>
            <a:r>
              <a:rPr kumimoji="0" lang="en-US" sz="2800" b="0" i="1" u="none" strike="noStrike" cap="none" normalizeH="0" dirty="0">
                <a:ln>
                  <a:noFill/>
                </a:ln>
                <a:solidFill>
                  <a:srgbClr val="C00000"/>
                </a:solidFill>
                <a:effectLst/>
                <a:latin typeface="Arial" pitchFamily="34" charset="0"/>
                <a:ea typeface="Calibri" pitchFamily="34" charset="0"/>
                <a:cs typeface="Arial Narrow" pitchFamily="34" charset="0"/>
              </a:rPr>
              <a:t> 99</a:t>
            </a:r>
            <a:endParaRPr kumimoji="0" lang="en-US" sz="28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Arial" pitchFamily="34" charset="0"/>
                <a:ea typeface="Calibri" pitchFamily="34" charset="0"/>
                <a:cs typeface="Arial Narrow" pitchFamily="34" charset="0"/>
              </a:rPr>
              <a:t>“There are many “False Converts” in American churches today.  Some believe that they are saved and they are not.  They prayed a prayer, they walked the aisle, maybe they filled out a decision card but that is not how someone is saved.  That only gives people False Assurance and even with the sincerity of their decision, there is no Transformed Life.  They can be sincere but sincerely wrong.  This has created thousands of False Converts and today the tares and the wheat sit right next to each other in church and no one is warning them of the coming Wrath of God!”</a:t>
            </a:r>
            <a:endParaRPr kumimoji="0" lang="en-US" sz="28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823119" y="1219200"/>
            <a:ext cx="10363201"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i="1" dirty="0">
                <a:solidFill>
                  <a:srgbClr val="C00000"/>
                </a:solidFill>
              </a:rPr>
              <a:t>A.W. </a:t>
            </a:r>
            <a:r>
              <a:rPr lang="en-US" sz="3600" i="1" dirty="0" err="1">
                <a:solidFill>
                  <a:srgbClr val="C00000"/>
                </a:solidFill>
              </a:rPr>
              <a:t>Tozer</a:t>
            </a:r>
            <a:r>
              <a:rPr lang="en-US" sz="3600" i="1" dirty="0">
                <a:solidFill>
                  <a:srgbClr val="C00000"/>
                </a:solidFill>
              </a:rPr>
              <a:t>: (Pastor / Author – Died in 1963 - 66)</a:t>
            </a:r>
            <a:endParaRPr lang="en-US" sz="3600" dirty="0">
              <a:solidFill>
                <a:srgbClr val="C00000"/>
              </a:solidFill>
            </a:endParaRPr>
          </a:p>
          <a:p>
            <a:r>
              <a:rPr lang="en-US" sz="3600" i="1" dirty="0"/>
              <a:t>“It is my opinion that tens of thousands of people, </a:t>
            </a:r>
            <a:endParaRPr lang="en-US" sz="3600" dirty="0"/>
          </a:p>
          <a:p>
            <a:r>
              <a:rPr lang="en-US" sz="3600" i="1" dirty="0"/>
              <a:t>if not millions, have been brought into some kind of Religious Experience by accepting Christ, and they have not been Saved.</a:t>
            </a:r>
            <a:endParaRPr kumimoji="0" lang="en-US" sz="36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670719" y="1247001"/>
            <a:ext cx="10744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i="1" dirty="0">
                <a:solidFill>
                  <a:srgbClr val="C00000"/>
                </a:solidFill>
              </a:rPr>
              <a:t>Dr. D. James Kennedy: Fundamental Presbyterian </a:t>
            </a:r>
          </a:p>
          <a:p>
            <a:r>
              <a:rPr lang="en-US" sz="3600" i="1" dirty="0">
                <a:solidFill>
                  <a:srgbClr val="C00000"/>
                </a:solidFill>
              </a:rPr>
              <a:t>Pastor / Evangelist – Died in 2007 – Age 76</a:t>
            </a:r>
            <a:endParaRPr lang="en-US" sz="3600" dirty="0">
              <a:solidFill>
                <a:srgbClr val="C00000"/>
              </a:solidFill>
            </a:endParaRPr>
          </a:p>
          <a:p>
            <a:r>
              <a:rPr lang="en-US" sz="3600" i="1" dirty="0"/>
              <a:t>“The vast majority of people who are members of churches in America today are not Christians.  I say that without the slightest fear of contradiction.  I base it on empirical evidence of many years of examining many thousands of people.”</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The Christian Life is</a:t>
            </a:r>
          </a:p>
          <a:p>
            <a:pPr algn="ctr"/>
            <a:r>
              <a:rPr lang="en-US" sz="7200" dirty="0">
                <a:solidFill>
                  <a:srgbClr val="C00000"/>
                </a:solidFill>
                <a:latin typeface="Anton" pitchFamily="2" charset="0"/>
              </a:rPr>
              <a:t>One Big Puzzle.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670719" y="1419999"/>
            <a:ext cx="10896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i="1" dirty="0">
                <a:solidFill>
                  <a:srgbClr val="C00000"/>
                </a:solidFill>
              </a:rPr>
              <a:t>Leonard </a:t>
            </a:r>
            <a:r>
              <a:rPr lang="en-US" sz="3600" i="1" dirty="0" err="1">
                <a:solidFill>
                  <a:srgbClr val="C00000"/>
                </a:solidFill>
              </a:rPr>
              <a:t>Ravenhill</a:t>
            </a:r>
            <a:r>
              <a:rPr lang="en-US" sz="3600" i="1" dirty="0">
                <a:solidFill>
                  <a:srgbClr val="C00000"/>
                </a:solidFill>
              </a:rPr>
              <a:t>: (Evangelist – Died in 1994 - 87)</a:t>
            </a:r>
            <a:endParaRPr lang="en-US" sz="3600" dirty="0">
              <a:solidFill>
                <a:srgbClr val="C00000"/>
              </a:solidFill>
            </a:endParaRPr>
          </a:p>
          <a:p>
            <a:r>
              <a:rPr lang="en-US" sz="3600" dirty="0"/>
              <a:t>I doubt if 5% of professing Christians in America are truly Born Again – and that’s also true of England!</a:t>
            </a:r>
          </a:p>
        </p:txBody>
      </p:sp>
      <p:sp>
        <p:nvSpPr>
          <p:cNvPr id="3" name="Rectangle 5"/>
          <p:cNvSpPr>
            <a:spLocks noChangeArrowheads="1"/>
          </p:cNvSpPr>
          <p:nvPr/>
        </p:nvSpPr>
        <p:spPr bwMode="auto">
          <a:xfrm>
            <a:off x="823119" y="3505200"/>
            <a:ext cx="103632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a:t>The Sinner’s Prayer has sent more people to Hell than all the Taverns in America.</a:t>
            </a:r>
          </a:p>
        </p:txBody>
      </p:sp>
      <p:sp>
        <p:nvSpPr>
          <p:cNvPr id="4" name="Rectangle 5"/>
          <p:cNvSpPr>
            <a:spLocks noChangeArrowheads="1"/>
          </p:cNvSpPr>
          <p:nvPr/>
        </p:nvSpPr>
        <p:spPr bwMode="auto">
          <a:xfrm>
            <a:off x="518319" y="5367754"/>
            <a:ext cx="11125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i="1" dirty="0">
                <a:solidFill>
                  <a:srgbClr val="C00000"/>
                </a:solidFill>
              </a:rPr>
              <a:t>(Preached on 2 Things His Whole Life: Prayer &amp; Revival)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So, Wait a Minute, the Gospel has the Power</a:t>
            </a:r>
          </a:p>
          <a:p>
            <a:pPr algn="ctr"/>
            <a:r>
              <a:rPr lang="en-US" sz="7200" dirty="0">
                <a:solidFill>
                  <a:srgbClr val="C00000"/>
                </a:solidFill>
                <a:latin typeface="Anton" pitchFamily="2" charset="0"/>
              </a:rPr>
              <a:t>To Save - Right?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670719" y="2077998"/>
            <a:ext cx="10744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b="1" dirty="0">
                <a:solidFill>
                  <a:srgbClr val="C00000"/>
                </a:solidFill>
              </a:rPr>
              <a:t>Romans 1:16</a:t>
            </a:r>
            <a:r>
              <a:rPr lang="en-US" sz="3600" dirty="0"/>
              <a:t> </a:t>
            </a:r>
          </a:p>
          <a:p>
            <a:r>
              <a:rPr lang="en-US" sz="3600" dirty="0"/>
              <a:t>For I am not ashamed of the </a:t>
            </a:r>
            <a:r>
              <a:rPr lang="en-US" sz="3600" u="sng" dirty="0"/>
              <a:t>gospel of Christ</a:t>
            </a:r>
            <a:r>
              <a:rPr lang="en-US" sz="3600" dirty="0"/>
              <a:t>: for it is the </a:t>
            </a:r>
            <a:r>
              <a:rPr lang="en-US" sz="3600" u="sng" dirty="0"/>
              <a:t>power of God unto salvation</a:t>
            </a:r>
            <a:r>
              <a:rPr lang="en-US" sz="3600" dirty="0"/>
              <a:t> to every one that believeth; to the Jew first, and also to the Greek.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99319" y="685800"/>
            <a:ext cx="10134600" cy="5632311"/>
          </a:xfrm>
          <a:prstGeom prst="rect">
            <a:avLst/>
          </a:prstGeom>
          <a:noFill/>
        </p:spPr>
        <p:txBody>
          <a:bodyPr wrap="square" rtlCol="0">
            <a:spAutoFit/>
          </a:bodyPr>
          <a:lstStyle/>
          <a:p>
            <a:pPr algn="ctr"/>
            <a:r>
              <a:rPr lang="en-US" sz="7200" dirty="0">
                <a:solidFill>
                  <a:srgbClr val="C00000"/>
                </a:solidFill>
                <a:latin typeface="Anton" pitchFamily="2" charset="0"/>
              </a:rPr>
              <a:t>So, if the Gospel has the Power To Save – and we’re giving people the Gospel, then why are there so many Matt 7 Believers?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066800"/>
            <a:ext cx="10134600" cy="4524315"/>
          </a:xfrm>
          <a:prstGeom prst="rect">
            <a:avLst/>
          </a:prstGeom>
          <a:noFill/>
        </p:spPr>
        <p:txBody>
          <a:bodyPr wrap="square" rtlCol="0">
            <a:spAutoFit/>
          </a:bodyPr>
          <a:lstStyle/>
          <a:p>
            <a:pPr algn="ctr"/>
            <a:r>
              <a:rPr lang="en-US" sz="7200" dirty="0">
                <a:solidFill>
                  <a:srgbClr val="C00000"/>
                </a:solidFill>
                <a:latin typeface="Anton" pitchFamily="2" charset="0"/>
              </a:rPr>
              <a:t>The First thing we do</a:t>
            </a:r>
          </a:p>
          <a:p>
            <a:pPr algn="ctr"/>
            <a:r>
              <a:rPr lang="en-US" sz="7200" dirty="0">
                <a:solidFill>
                  <a:srgbClr val="C00000"/>
                </a:solidFill>
                <a:latin typeface="Anton" pitchFamily="2" charset="0"/>
              </a:rPr>
              <a:t>Is blame the New Believer-   “They Weren’t Really</a:t>
            </a:r>
          </a:p>
          <a:p>
            <a:pPr algn="ctr"/>
            <a:r>
              <a:rPr lang="en-US" sz="7200" dirty="0">
                <a:solidFill>
                  <a:srgbClr val="C00000"/>
                </a:solidFill>
                <a:latin typeface="Anton" pitchFamily="2" charset="0"/>
              </a:rPr>
              <a:t>Sincere”.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19050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BUT – Is it Possible that </a:t>
            </a:r>
          </a:p>
          <a:p>
            <a:pPr algn="ctr"/>
            <a:r>
              <a:rPr lang="en-US" sz="7200" dirty="0">
                <a:solidFill>
                  <a:srgbClr val="C00000"/>
                </a:solidFill>
                <a:latin typeface="Anton" pitchFamily="2" charset="0"/>
              </a:rPr>
              <a:t>WE are Doing Something Wrong?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2590800"/>
            <a:ext cx="10134600" cy="2308324"/>
          </a:xfrm>
          <a:prstGeom prst="rect">
            <a:avLst/>
          </a:prstGeom>
          <a:noFill/>
        </p:spPr>
        <p:txBody>
          <a:bodyPr wrap="square" rtlCol="0">
            <a:spAutoFit/>
          </a:bodyPr>
          <a:lstStyle/>
          <a:p>
            <a:pPr algn="ctr"/>
            <a:r>
              <a:rPr lang="en-US" sz="7200" dirty="0">
                <a:solidFill>
                  <a:srgbClr val="C00000"/>
                </a:solidFill>
                <a:latin typeface="Anton" pitchFamily="2" charset="0"/>
              </a:rPr>
              <a:t>YES, we are and</a:t>
            </a:r>
          </a:p>
          <a:p>
            <a:pPr algn="ctr"/>
            <a:r>
              <a:rPr lang="en-US" sz="7200" dirty="0">
                <a:solidFill>
                  <a:srgbClr val="C00000"/>
                </a:solidFill>
                <a:latin typeface="Anton" pitchFamily="2" charset="0"/>
              </a:rPr>
              <a:t>Here’s the Problem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N\Desktop\Free-modern-red-texture-background.jpg"/>
          <p:cNvPicPr>
            <a:picLocks noChangeAspect="1" noChangeArrowheads="1"/>
          </p:cNvPicPr>
          <p:nvPr/>
        </p:nvPicPr>
        <p:blipFill>
          <a:blip r:embed="rId2" cstate="print"/>
          <a:srcRect/>
          <a:stretch>
            <a:fillRect/>
          </a:stretch>
        </p:blipFill>
        <p:spPr bwMode="auto">
          <a:xfrm>
            <a:off x="0" y="0"/>
            <a:ext cx="12161838" cy="6858000"/>
          </a:xfrm>
          <a:prstGeom prst="rect">
            <a:avLst/>
          </a:prstGeom>
          <a:noFill/>
        </p:spPr>
      </p:pic>
      <p:sp>
        <p:nvSpPr>
          <p:cNvPr id="3" name="TextBox 2"/>
          <p:cNvSpPr txBox="1"/>
          <p:nvPr/>
        </p:nvSpPr>
        <p:spPr>
          <a:xfrm>
            <a:off x="670719" y="1752600"/>
            <a:ext cx="10896600" cy="2800767"/>
          </a:xfrm>
          <a:prstGeom prst="rect">
            <a:avLst/>
          </a:prstGeom>
          <a:noFill/>
        </p:spPr>
        <p:txBody>
          <a:bodyPr wrap="square" rtlCol="0">
            <a:spAutoFit/>
          </a:bodyPr>
          <a:lstStyle/>
          <a:p>
            <a:pPr algn="ctr"/>
            <a:r>
              <a:rPr lang="en-US" sz="8800" b="1" dirty="0">
                <a:solidFill>
                  <a:srgbClr val="FFFF00"/>
                </a:solidFill>
                <a:latin typeface="Lao UI" pitchFamily="34" charset="0"/>
                <a:cs typeface="Lao UI" pitchFamily="34" charset="0"/>
              </a:rPr>
              <a:t> “Good Churches”</a:t>
            </a:r>
          </a:p>
          <a:p>
            <a:pPr algn="ctr"/>
            <a:r>
              <a:rPr lang="en-US" sz="8800" b="1" dirty="0">
                <a:solidFill>
                  <a:srgbClr val="FFFF00"/>
                </a:solidFill>
                <a:latin typeface="Lao UI" pitchFamily="34" charset="0"/>
                <a:cs typeface="Lao UI" pitchFamily="34" charset="0"/>
              </a:rPr>
              <a:t>Are Planting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N\Desktop\Free-modern-red-texture-background.jpg"/>
          <p:cNvPicPr>
            <a:picLocks noChangeAspect="1" noChangeArrowheads="1"/>
          </p:cNvPicPr>
          <p:nvPr/>
        </p:nvPicPr>
        <p:blipFill>
          <a:blip r:embed="rId2" cstate="print"/>
          <a:srcRect/>
          <a:stretch>
            <a:fillRect/>
          </a:stretch>
        </p:blipFill>
        <p:spPr bwMode="auto">
          <a:xfrm>
            <a:off x="0" y="0"/>
            <a:ext cx="12161838" cy="6858000"/>
          </a:xfrm>
          <a:prstGeom prst="rect">
            <a:avLst/>
          </a:prstGeom>
          <a:noFill/>
        </p:spPr>
      </p:pic>
      <p:sp>
        <p:nvSpPr>
          <p:cNvPr id="3" name="TextBox 2"/>
          <p:cNvSpPr txBox="1"/>
          <p:nvPr/>
        </p:nvSpPr>
        <p:spPr>
          <a:xfrm>
            <a:off x="594519" y="1600200"/>
            <a:ext cx="10896600" cy="2800767"/>
          </a:xfrm>
          <a:prstGeom prst="rect">
            <a:avLst/>
          </a:prstGeom>
          <a:noFill/>
        </p:spPr>
        <p:txBody>
          <a:bodyPr wrap="square" rtlCol="0">
            <a:spAutoFit/>
          </a:bodyPr>
          <a:lstStyle/>
          <a:p>
            <a:pPr algn="ctr"/>
            <a:r>
              <a:rPr lang="en-US" sz="8800" b="1" dirty="0">
                <a:solidFill>
                  <a:srgbClr val="FFFF00"/>
                </a:solidFill>
                <a:latin typeface="Lao UI" pitchFamily="34" charset="0"/>
                <a:cs typeface="Lao UI" pitchFamily="34" charset="0"/>
              </a:rPr>
              <a:t>“TARES among </a:t>
            </a:r>
          </a:p>
          <a:p>
            <a:pPr algn="ctr"/>
            <a:r>
              <a:rPr lang="en-US" sz="8800" b="1" dirty="0">
                <a:solidFill>
                  <a:srgbClr val="FFFF00"/>
                </a:solidFill>
                <a:latin typeface="Lao UI" pitchFamily="34" charset="0"/>
                <a:cs typeface="Lao UI" pitchFamily="34" charset="0"/>
              </a:rPr>
              <a:t>the WHEAT”!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51719" y="1295400"/>
            <a:ext cx="10134600" cy="3416320"/>
          </a:xfrm>
          <a:prstGeom prst="rect">
            <a:avLst/>
          </a:prstGeom>
          <a:noFill/>
        </p:spPr>
        <p:txBody>
          <a:bodyPr wrap="square" rtlCol="0">
            <a:spAutoFit/>
          </a:bodyPr>
          <a:lstStyle/>
          <a:p>
            <a:pPr algn="ctr"/>
            <a:r>
              <a:rPr lang="en-US" sz="7200" dirty="0">
                <a:solidFill>
                  <a:srgbClr val="C00000"/>
                </a:solidFill>
                <a:latin typeface="Anton" pitchFamily="2" charset="0"/>
              </a:rPr>
              <a:t>Let’s Find out WHO</a:t>
            </a:r>
          </a:p>
          <a:p>
            <a:pPr algn="ctr"/>
            <a:r>
              <a:rPr lang="en-US" sz="7200" dirty="0">
                <a:solidFill>
                  <a:srgbClr val="C00000"/>
                </a:solidFill>
                <a:latin typeface="Anton" pitchFamily="2" charset="0"/>
              </a:rPr>
              <a:t>These Matt 7 Believers</a:t>
            </a:r>
          </a:p>
          <a:p>
            <a:pPr algn="ctr"/>
            <a:r>
              <a:rPr lang="en-US" sz="7200" dirty="0">
                <a:solidFill>
                  <a:srgbClr val="C00000"/>
                </a:solidFill>
                <a:latin typeface="Anton" pitchFamily="2" charset="0"/>
              </a:rPr>
              <a:t>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How Do We Lead</a:t>
            </a:r>
          </a:p>
          <a:p>
            <a:pPr algn="ctr"/>
            <a:r>
              <a:rPr lang="en-US" sz="7200" dirty="0">
                <a:solidFill>
                  <a:srgbClr val="C00000"/>
                </a:solidFill>
                <a:latin typeface="Anton" pitchFamily="2" charset="0"/>
              </a:rPr>
              <a:t>Someone to the</a:t>
            </a:r>
          </a:p>
          <a:p>
            <a:pPr algn="ctr"/>
            <a:r>
              <a:rPr lang="en-US" sz="7200" dirty="0">
                <a:solidFill>
                  <a:srgbClr val="C00000"/>
                </a:solidFill>
                <a:latin typeface="Anton" pitchFamily="2" charset="0"/>
                <a:hlinkClick r:id="rId2">
                  <a:extLst>
                    <a:ext uri="{A12FA001-AC4F-418D-AE19-62706E023703}">
                      <ahyp:hlinkClr xmlns:ahyp="http://schemas.microsoft.com/office/drawing/2018/hyperlinkcolor" val="tx"/>
                    </a:ext>
                  </a:extLst>
                </a:hlinkClick>
              </a:rPr>
              <a:t>Lord?</a:t>
            </a:r>
            <a:endParaRPr lang="en-US" sz="7200" dirty="0">
              <a:solidFill>
                <a:srgbClr val="C00000"/>
              </a:solidFill>
              <a:latin typeface="Anton" pitchFamily="2" charset="0"/>
            </a:endParaRPr>
          </a:p>
        </p:txBody>
      </p:sp>
      <p:pic>
        <p:nvPicPr>
          <p:cNvPr id="4" name="Picture 3">
            <a:hlinkClick r:id="rId3"/>
            <a:extLst>
              <a:ext uri="{FF2B5EF4-FFF2-40B4-BE49-F238E27FC236}">
                <a16:creationId xmlns:a16="http://schemas.microsoft.com/office/drawing/2014/main" id="{B909656A-D9EA-4D29-AC8E-C29518F1A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919" y="5562600"/>
            <a:ext cx="885303" cy="8763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99319" y="762000"/>
            <a:ext cx="10439400" cy="5016758"/>
          </a:xfrm>
          <a:prstGeom prst="rect">
            <a:avLst/>
          </a:prstGeom>
        </p:spPr>
        <p:txBody>
          <a:bodyPr wrap="square">
            <a:spAutoFit/>
          </a:bodyPr>
          <a:lstStyle/>
          <a:p>
            <a:pPr algn="ctr"/>
            <a:r>
              <a:rPr lang="en-US" sz="3200" b="1" dirty="0">
                <a:solidFill>
                  <a:srgbClr val="C00000"/>
                </a:solidFill>
              </a:rPr>
              <a:t>Matt 7: 21-23</a:t>
            </a:r>
          </a:p>
          <a:p>
            <a:r>
              <a:rPr lang="en-US" sz="3200" b="1" dirty="0">
                <a:solidFill>
                  <a:srgbClr val="C00000"/>
                </a:solidFill>
              </a:rPr>
              <a:t>21 Not every one that saith unto me, Lord, Lord, shall enter into the kingdom of heaven; but he that doeth the will of my Father which is in heaven.</a:t>
            </a:r>
          </a:p>
          <a:p>
            <a:r>
              <a:rPr lang="en-US" sz="3200" b="1" dirty="0">
                <a:solidFill>
                  <a:srgbClr val="C00000"/>
                </a:solidFill>
              </a:rPr>
              <a:t>22 Many will say to me in that day, Lord, Lord, have we not prophesied in thy name? and in thy name have cast out devils? and in thy name done many wonderful works?</a:t>
            </a:r>
          </a:p>
          <a:p>
            <a:r>
              <a:rPr lang="en-US" sz="3200" b="1" dirty="0">
                <a:solidFill>
                  <a:srgbClr val="C00000"/>
                </a:solidFill>
              </a:rPr>
              <a:t>23 And then will I profess unto them, </a:t>
            </a:r>
            <a:r>
              <a:rPr lang="en-US" sz="3200" b="1" u="sng" dirty="0">
                <a:solidFill>
                  <a:srgbClr val="C00000"/>
                </a:solidFill>
              </a:rPr>
              <a:t>I never knew you:</a:t>
            </a:r>
            <a:r>
              <a:rPr lang="en-US" sz="3200" b="1" dirty="0">
                <a:solidFill>
                  <a:srgbClr val="C00000"/>
                </a:solidFill>
              </a:rPr>
              <a:t> depart from me, ye that work iniquity.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661319" y="2209800"/>
            <a:ext cx="8610600" cy="2308324"/>
          </a:xfrm>
          <a:prstGeom prst="rect">
            <a:avLst/>
          </a:prstGeom>
          <a:noFill/>
        </p:spPr>
        <p:txBody>
          <a:bodyPr wrap="square" rtlCol="0">
            <a:spAutoFit/>
          </a:bodyPr>
          <a:lstStyle/>
          <a:p>
            <a:r>
              <a:rPr lang="en-US" sz="4800" b="1" i="1" dirty="0">
                <a:solidFill>
                  <a:srgbClr val="C00000"/>
                </a:solidFill>
              </a:rPr>
              <a:t>1 Corinthians 8:3    </a:t>
            </a:r>
            <a:endParaRPr lang="en-US" sz="4800" dirty="0">
              <a:solidFill>
                <a:srgbClr val="C00000"/>
              </a:solidFill>
            </a:endParaRPr>
          </a:p>
          <a:p>
            <a:r>
              <a:rPr lang="en-US" sz="4800" i="1" dirty="0"/>
              <a:t>But if any man LOVE God, the same is KNOWN of him.</a:t>
            </a:r>
            <a:endParaRPr lang="en-US"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23119" y="2133600"/>
            <a:ext cx="10591800" cy="2308324"/>
          </a:xfrm>
          <a:prstGeom prst="rect">
            <a:avLst/>
          </a:prstGeom>
          <a:noFill/>
        </p:spPr>
        <p:txBody>
          <a:bodyPr wrap="square" rtlCol="0">
            <a:spAutoFit/>
          </a:bodyPr>
          <a:lstStyle/>
          <a:p>
            <a:pPr algn="ctr"/>
            <a:r>
              <a:rPr lang="en-US" sz="4800" dirty="0">
                <a:solidFill>
                  <a:srgbClr val="C00000"/>
                </a:solidFill>
                <a:latin typeface="Anton" pitchFamily="2" charset="0"/>
              </a:rPr>
              <a:t>God Knows All Them That Love Him.</a:t>
            </a:r>
          </a:p>
          <a:p>
            <a:pPr algn="ctr"/>
            <a:endParaRPr lang="en-US" sz="4800" dirty="0">
              <a:solidFill>
                <a:srgbClr val="C00000"/>
              </a:solidFill>
              <a:latin typeface="Anton" pitchFamily="2" charset="0"/>
            </a:endParaRPr>
          </a:p>
          <a:p>
            <a:pPr algn="ctr"/>
            <a:r>
              <a:rPr lang="en-US" sz="4800" dirty="0">
                <a:solidFill>
                  <a:srgbClr val="C00000"/>
                </a:solidFill>
                <a:latin typeface="Anton" pitchFamily="2"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RN\Desktop\Jesus Dividing Line Graphic 1.jpeg"/>
          <p:cNvPicPr>
            <a:picLocks noChangeAspect="1" noChangeArrowheads="1"/>
          </p:cNvPicPr>
          <p:nvPr/>
        </p:nvPicPr>
        <p:blipFill>
          <a:blip r:embed="rId2" cstate="print"/>
          <a:srcRect/>
          <a:stretch>
            <a:fillRect/>
          </a:stretch>
        </p:blipFill>
        <p:spPr bwMode="auto">
          <a:xfrm>
            <a:off x="1508919" y="609600"/>
            <a:ext cx="9275922" cy="5638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DRN\Desktop\Jesus Dividing Line Graphic - Love.jpeg"/>
          <p:cNvPicPr>
            <a:picLocks noChangeAspect="1" noChangeArrowheads="1"/>
          </p:cNvPicPr>
          <p:nvPr/>
        </p:nvPicPr>
        <p:blipFill>
          <a:blip r:embed="rId2" cstate="print"/>
          <a:srcRect/>
          <a:stretch>
            <a:fillRect/>
          </a:stretch>
        </p:blipFill>
        <p:spPr bwMode="auto">
          <a:xfrm>
            <a:off x="1432719" y="533400"/>
            <a:ext cx="9220200" cy="560492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Heaven Ready</a:t>
            </a:r>
          </a:p>
          <a:p>
            <a:pPr algn="ctr"/>
            <a:r>
              <a:rPr lang="en-US" sz="7200" dirty="0">
                <a:solidFill>
                  <a:srgbClr val="C00000"/>
                </a:solidFill>
                <a:latin typeface="Anton" pitchFamily="2" charset="0"/>
              </a:rPr>
              <a:t>Step 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23119" y="2209800"/>
            <a:ext cx="10287000" cy="3046988"/>
          </a:xfrm>
          <a:prstGeom prst="rect">
            <a:avLst/>
          </a:prstGeom>
          <a:noFill/>
        </p:spPr>
        <p:txBody>
          <a:bodyPr wrap="square" rtlCol="0">
            <a:spAutoFit/>
          </a:bodyPr>
          <a:lstStyle/>
          <a:p>
            <a:pPr algn="ctr"/>
            <a:r>
              <a:rPr lang="en-US" sz="4800" b="1" i="1" dirty="0">
                <a:solidFill>
                  <a:srgbClr val="C00000"/>
                </a:solidFill>
              </a:rPr>
              <a:t>1 Corinthians 16:22    </a:t>
            </a:r>
            <a:endParaRPr lang="en-US" sz="4800" dirty="0">
              <a:solidFill>
                <a:srgbClr val="C00000"/>
              </a:solidFill>
            </a:endParaRPr>
          </a:p>
          <a:p>
            <a:pPr algn="ctr"/>
            <a:r>
              <a:rPr lang="en-US" sz="4800" b="1" dirty="0"/>
              <a:t>22</a:t>
            </a:r>
            <a:r>
              <a:rPr lang="en-US" sz="4800" dirty="0"/>
              <a:t> If any man love not the Lord Jesus Christ, let him be Anathema </a:t>
            </a:r>
            <a:r>
              <a:rPr lang="en-US" sz="4800" dirty="0" err="1"/>
              <a:t>Maran-atha</a:t>
            </a:r>
            <a:r>
              <a:rPr lang="en-US" sz="48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Heaven Ready</a:t>
            </a:r>
          </a:p>
          <a:p>
            <a:pPr algn="ctr"/>
            <a:r>
              <a:rPr lang="en-US" sz="7200" dirty="0">
                <a:solidFill>
                  <a:srgbClr val="C00000"/>
                </a:solidFill>
                <a:latin typeface="Anton" pitchFamily="2" charset="0"/>
              </a:rPr>
              <a:t>John/Romans</a:t>
            </a:r>
          </a:p>
          <a:p>
            <a:pPr algn="ctr"/>
            <a:r>
              <a:rPr lang="en-US" sz="7200" dirty="0">
                <a:solidFill>
                  <a:srgbClr val="C00000"/>
                </a:solidFill>
                <a:latin typeface="Anton" pitchFamily="2" charset="0"/>
              </a:rPr>
              <a:t>Booklet - Back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70719" y="838200"/>
            <a:ext cx="10744200" cy="5632311"/>
          </a:xfrm>
          <a:prstGeom prst="rect">
            <a:avLst/>
          </a:prstGeom>
          <a:noFill/>
        </p:spPr>
        <p:txBody>
          <a:bodyPr wrap="square" rtlCol="0">
            <a:spAutoFit/>
          </a:bodyPr>
          <a:lstStyle/>
          <a:p>
            <a:pPr algn="ctr"/>
            <a:r>
              <a:rPr lang="en-US" sz="7200" dirty="0">
                <a:solidFill>
                  <a:srgbClr val="C00000"/>
                </a:solidFill>
                <a:latin typeface="Anton" pitchFamily="2" charset="0"/>
              </a:rPr>
              <a:t>If the Greatest Command is to LOVE God then the Greatest SIN must be </a:t>
            </a:r>
          </a:p>
          <a:p>
            <a:pPr algn="ctr"/>
            <a:r>
              <a:rPr lang="en-US" sz="7200" dirty="0">
                <a:solidFill>
                  <a:srgbClr val="C00000"/>
                </a:solidFill>
                <a:latin typeface="Anton" pitchFamily="2" charset="0"/>
              </a:rPr>
              <a:t>Failure to do so!</a:t>
            </a:r>
          </a:p>
          <a:p>
            <a:pPr algn="ctr"/>
            <a:endParaRPr lang="en-US" sz="7200" dirty="0">
              <a:solidFill>
                <a:srgbClr val="C00000"/>
              </a:solidFill>
              <a:latin typeface="Anton" pitchFamily="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So how did America’s</a:t>
            </a:r>
          </a:p>
          <a:p>
            <a:pPr algn="ctr"/>
            <a:r>
              <a:rPr lang="en-US" sz="7200" dirty="0">
                <a:solidFill>
                  <a:srgbClr val="C00000"/>
                </a:solidFill>
                <a:latin typeface="Anton" pitchFamily="2" charset="0"/>
              </a:rPr>
              <a:t>Churches get so far</a:t>
            </a:r>
          </a:p>
          <a:p>
            <a:pPr algn="ctr"/>
            <a:r>
              <a:rPr lang="en-US" sz="7200" dirty="0">
                <a:solidFill>
                  <a:srgbClr val="C00000"/>
                </a:solidFill>
                <a:latin typeface="Anton" pitchFamily="2" charset="0"/>
              </a:rPr>
              <a:t>Off Track?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99319" y="1600200"/>
            <a:ext cx="10515600" cy="2308324"/>
          </a:xfrm>
          <a:prstGeom prst="rect">
            <a:avLst/>
          </a:prstGeom>
          <a:noFill/>
        </p:spPr>
        <p:txBody>
          <a:bodyPr wrap="square" rtlCol="0">
            <a:spAutoFit/>
          </a:bodyPr>
          <a:lstStyle/>
          <a:p>
            <a:pPr algn="ctr"/>
            <a:r>
              <a:rPr lang="en-US" sz="7200" dirty="0">
                <a:solidFill>
                  <a:srgbClr val="C00000"/>
                </a:solidFill>
                <a:latin typeface="Anton" pitchFamily="2" charset="0"/>
              </a:rPr>
              <a:t>Matthew 7:12-14</a:t>
            </a:r>
          </a:p>
          <a:p>
            <a:pPr algn="ctr"/>
            <a:r>
              <a:rPr lang="en-US" sz="7200" dirty="0">
                <a:solidFill>
                  <a:srgbClr val="C00000"/>
                </a:solidFill>
                <a:latin typeface="Anton" pitchFamily="2" charset="0"/>
              </a:rPr>
              <a:t>Finding The Narrow Way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46919" y="1219200"/>
            <a:ext cx="10744200" cy="4524315"/>
          </a:xfrm>
          <a:prstGeom prst="rect">
            <a:avLst/>
          </a:prstGeom>
          <a:noFill/>
        </p:spPr>
        <p:txBody>
          <a:bodyPr wrap="square" rtlCol="0">
            <a:spAutoFit/>
          </a:bodyPr>
          <a:lstStyle/>
          <a:p>
            <a:pPr algn="ctr"/>
            <a:r>
              <a:rPr lang="en-US" sz="7200" dirty="0">
                <a:solidFill>
                  <a:srgbClr val="C00000"/>
                </a:solidFill>
                <a:latin typeface="Anton" pitchFamily="2" charset="0"/>
              </a:rPr>
              <a:t>Something Started Happening to America’s</a:t>
            </a:r>
          </a:p>
          <a:p>
            <a:pPr algn="ctr"/>
            <a:r>
              <a:rPr lang="en-US" sz="7200" dirty="0">
                <a:solidFill>
                  <a:srgbClr val="C00000"/>
                </a:solidFill>
                <a:latin typeface="Anton" pitchFamily="2" charset="0"/>
              </a:rPr>
              <a:t>Churches in the 1800s.</a:t>
            </a:r>
          </a:p>
          <a:p>
            <a:pPr algn="ctr"/>
            <a:endParaRPr lang="en-US" sz="7200" dirty="0">
              <a:solidFill>
                <a:srgbClr val="C00000"/>
              </a:solidFill>
              <a:latin typeface="Anton"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94519" y="533400"/>
            <a:ext cx="10668000" cy="1261884"/>
          </a:xfrm>
          <a:prstGeom prst="rect">
            <a:avLst/>
          </a:prstGeom>
          <a:noFill/>
        </p:spPr>
        <p:txBody>
          <a:bodyPr wrap="square" rtlCol="0">
            <a:spAutoFit/>
          </a:bodyPr>
          <a:lstStyle/>
          <a:p>
            <a:pPr algn="ctr"/>
            <a:r>
              <a:rPr lang="en-US" sz="4400" dirty="0">
                <a:solidFill>
                  <a:srgbClr val="C00000"/>
                </a:solidFill>
                <a:latin typeface="Anton" pitchFamily="2" charset="0"/>
              </a:rPr>
              <a:t>Charles </a:t>
            </a:r>
            <a:r>
              <a:rPr lang="en-US" sz="4400" dirty="0" err="1">
                <a:solidFill>
                  <a:srgbClr val="C00000"/>
                </a:solidFill>
                <a:latin typeface="Anton" pitchFamily="2" charset="0"/>
              </a:rPr>
              <a:t>Grandison</a:t>
            </a:r>
            <a:r>
              <a:rPr lang="en-US" sz="4400" dirty="0">
                <a:solidFill>
                  <a:srgbClr val="C00000"/>
                </a:solidFill>
                <a:latin typeface="Anton" pitchFamily="2" charset="0"/>
              </a:rPr>
              <a:t> Finney</a:t>
            </a:r>
          </a:p>
          <a:p>
            <a:pPr algn="ctr"/>
            <a:r>
              <a:rPr lang="en-US" sz="3200" dirty="0">
                <a:solidFill>
                  <a:srgbClr val="C00000"/>
                </a:solidFill>
                <a:latin typeface="Anton" pitchFamily="2" charset="0"/>
              </a:rPr>
              <a:t>( 19th Century Evangelist – Father of Modern Revivalism )</a:t>
            </a:r>
          </a:p>
        </p:txBody>
      </p:sp>
      <p:pic>
        <p:nvPicPr>
          <p:cNvPr id="69634" name="Picture 2"/>
          <p:cNvPicPr>
            <a:picLocks noChangeAspect="1" noChangeArrowheads="1"/>
          </p:cNvPicPr>
          <p:nvPr/>
        </p:nvPicPr>
        <p:blipFill>
          <a:blip r:embed="rId2" cstate="print"/>
          <a:srcRect/>
          <a:stretch>
            <a:fillRect/>
          </a:stretch>
        </p:blipFill>
        <p:spPr bwMode="auto">
          <a:xfrm>
            <a:off x="1889919" y="1981200"/>
            <a:ext cx="7924800" cy="4433001"/>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823119" y="685800"/>
            <a:ext cx="10337800" cy="5638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cstate="print"/>
          <a:srcRect/>
          <a:stretch>
            <a:fillRect/>
          </a:stretch>
        </p:blipFill>
        <p:spPr bwMode="auto">
          <a:xfrm>
            <a:off x="594519" y="1905000"/>
            <a:ext cx="10985664" cy="3581400"/>
          </a:xfrm>
          <a:prstGeom prst="rect">
            <a:avLst/>
          </a:prstGeom>
          <a:noFill/>
          <a:ln w="9525">
            <a:noFill/>
            <a:miter lim="800000"/>
            <a:headEnd/>
            <a:tailEnd/>
          </a:ln>
        </p:spPr>
      </p:pic>
      <p:pic>
        <p:nvPicPr>
          <p:cNvPr id="71684" name="Picture 4"/>
          <p:cNvPicPr>
            <a:picLocks noChangeAspect="1" noChangeArrowheads="1"/>
          </p:cNvPicPr>
          <p:nvPr/>
        </p:nvPicPr>
        <p:blipFill>
          <a:blip r:embed="rId3" cstate="print"/>
          <a:srcRect/>
          <a:stretch>
            <a:fillRect/>
          </a:stretch>
        </p:blipFill>
        <p:spPr bwMode="auto">
          <a:xfrm>
            <a:off x="2270919" y="762000"/>
            <a:ext cx="6988098" cy="762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2956719" y="533400"/>
            <a:ext cx="5715001" cy="861452"/>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518319" y="1676400"/>
            <a:ext cx="11142550" cy="4191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670719" y="1600200"/>
            <a:ext cx="10844950" cy="434340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2270919" y="533400"/>
            <a:ext cx="7612380" cy="685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cstate="print"/>
          <a:srcRect/>
          <a:stretch>
            <a:fillRect/>
          </a:stretch>
        </p:blipFill>
        <p:spPr bwMode="auto">
          <a:xfrm>
            <a:off x="7223919" y="609600"/>
            <a:ext cx="4377909" cy="5410200"/>
          </a:xfrm>
          <a:prstGeom prst="rect">
            <a:avLst/>
          </a:prstGeom>
          <a:noFill/>
          <a:ln w="9525">
            <a:noFill/>
            <a:miter lim="800000"/>
            <a:headEnd/>
            <a:tailEnd/>
          </a:ln>
        </p:spPr>
      </p:pic>
      <p:sp>
        <p:nvSpPr>
          <p:cNvPr id="3" name="TextBox 2"/>
          <p:cNvSpPr txBox="1"/>
          <p:nvPr/>
        </p:nvSpPr>
        <p:spPr>
          <a:xfrm>
            <a:off x="518319" y="685800"/>
            <a:ext cx="6400800" cy="5878532"/>
          </a:xfrm>
          <a:prstGeom prst="rect">
            <a:avLst/>
          </a:prstGeom>
          <a:noFill/>
        </p:spPr>
        <p:txBody>
          <a:bodyPr wrap="square" rtlCol="0">
            <a:spAutoFit/>
          </a:bodyPr>
          <a:lstStyle/>
          <a:p>
            <a:pPr>
              <a:buFontTx/>
              <a:buChar char="-"/>
            </a:pPr>
            <a:r>
              <a:rPr lang="en-US" sz="2000" dirty="0"/>
              <a:t> Lawyer – Went to Presbyterian Church.</a:t>
            </a:r>
          </a:p>
          <a:p>
            <a:pPr>
              <a:buFontTx/>
              <a:buChar char="-"/>
            </a:pPr>
            <a:r>
              <a:rPr lang="en-US" sz="2000" dirty="0"/>
              <a:t> Saved in the Woods – beside a log – Liquid Love</a:t>
            </a:r>
          </a:p>
          <a:p>
            <a:r>
              <a:rPr lang="en-US" sz="2000" dirty="0"/>
              <a:t>- Convinced the Way He Was Saved was the Right Way.</a:t>
            </a:r>
          </a:p>
          <a:p>
            <a:r>
              <a:rPr lang="en-US" sz="2000" dirty="0"/>
              <a:t>- Was a Traveling Evangelist – Guaranteed Results</a:t>
            </a:r>
          </a:p>
          <a:p>
            <a:pPr>
              <a:buFontTx/>
              <a:buChar char="-"/>
            </a:pPr>
            <a:r>
              <a:rPr lang="en-US" sz="2000" dirty="0"/>
              <a:t> Was a Marketer – Posters, Flyers and Signs - Circus</a:t>
            </a:r>
          </a:p>
          <a:p>
            <a:r>
              <a:rPr lang="en-US" sz="2000" dirty="0"/>
              <a:t>- Came up with the Idea of using Benches – Alter Call</a:t>
            </a:r>
          </a:p>
          <a:p>
            <a:pPr>
              <a:buFontTx/>
              <a:buChar char="-"/>
            </a:pPr>
            <a:r>
              <a:rPr lang="en-US" sz="2000" dirty="0"/>
              <a:t> Had People come Forward to make Instant Decisions  </a:t>
            </a:r>
          </a:p>
          <a:p>
            <a:r>
              <a:rPr lang="en-US" sz="2000" dirty="0"/>
              <a:t>  and get Instant Salvation.</a:t>
            </a:r>
          </a:p>
          <a:p>
            <a:pPr>
              <a:buFontTx/>
              <a:buChar char="-"/>
            </a:pPr>
            <a:r>
              <a:rPr lang="en-US" sz="2000" dirty="0"/>
              <a:t>Problem: Many of these “Converts” never came back.</a:t>
            </a:r>
          </a:p>
          <a:p>
            <a:pPr>
              <a:buFontTx/>
              <a:buChar char="-"/>
            </a:pPr>
            <a:r>
              <a:rPr lang="en-US" sz="2000" dirty="0"/>
              <a:t> Church Congregations began to change.  They use to have a solid core of believers but it began to change.     </a:t>
            </a:r>
          </a:p>
          <a:p>
            <a:pPr>
              <a:buFontTx/>
              <a:buChar char="-"/>
            </a:pPr>
            <a:r>
              <a:rPr lang="en-US" sz="2000" dirty="0"/>
              <a:t> They wanted excitement, entertainment and began to treat church much like a social club.</a:t>
            </a:r>
          </a:p>
          <a:p>
            <a:pPr>
              <a:buFontTx/>
              <a:buChar char="-"/>
            </a:pPr>
            <a:r>
              <a:rPr lang="en-US" sz="2000" dirty="0"/>
              <a:t> Many Churches began to realize that Finney had planted Tares among the Wheat.</a:t>
            </a:r>
          </a:p>
          <a:p>
            <a:pPr>
              <a:buFontTx/>
              <a:buChar char="-"/>
            </a:pPr>
            <a:r>
              <a:rPr lang="en-US" sz="2000" dirty="0"/>
              <a:t> D.L. Moody and Finney became Friends.</a:t>
            </a:r>
          </a:p>
          <a:p>
            <a:pPr>
              <a:buFontTx/>
              <a:buChar char="-"/>
            </a:pPr>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cstate="print"/>
          <a:srcRect/>
          <a:stretch>
            <a:fillRect/>
          </a:stretch>
        </p:blipFill>
        <p:spPr bwMode="auto">
          <a:xfrm>
            <a:off x="7223919" y="609600"/>
            <a:ext cx="4377909" cy="5410200"/>
          </a:xfrm>
          <a:prstGeom prst="rect">
            <a:avLst/>
          </a:prstGeom>
          <a:noFill/>
          <a:ln w="9525">
            <a:noFill/>
            <a:miter lim="800000"/>
            <a:headEnd/>
            <a:tailEnd/>
          </a:ln>
        </p:spPr>
      </p:pic>
      <p:sp>
        <p:nvSpPr>
          <p:cNvPr id="3" name="TextBox 2"/>
          <p:cNvSpPr txBox="1"/>
          <p:nvPr/>
        </p:nvSpPr>
        <p:spPr>
          <a:xfrm>
            <a:off x="518319" y="1905000"/>
            <a:ext cx="6400800" cy="2677656"/>
          </a:xfrm>
          <a:prstGeom prst="rect">
            <a:avLst/>
          </a:prstGeom>
          <a:noFill/>
        </p:spPr>
        <p:txBody>
          <a:bodyPr wrap="square" rtlCol="0">
            <a:spAutoFit/>
          </a:bodyPr>
          <a:lstStyle/>
          <a:p>
            <a:pPr algn="ctr"/>
            <a:r>
              <a:rPr lang="en-US" sz="6600" dirty="0">
                <a:solidFill>
                  <a:srgbClr val="C00000"/>
                </a:solidFill>
                <a:latin typeface="Anton" pitchFamily="2" charset="0"/>
              </a:rPr>
              <a:t>The Father of</a:t>
            </a:r>
          </a:p>
          <a:p>
            <a:pPr algn="ctr"/>
            <a:r>
              <a:rPr lang="en-US" sz="6600" dirty="0">
                <a:solidFill>
                  <a:srgbClr val="C00000"/>
                </a:solidFill>
                <a:latin typeface="Anton" pitchFamily="2" charset="0"/>
              </a:rPr>
              <a:t>“Easy </a:t>
            </a:r>
            <a:r>
              <a:rPr lang="en-US" sz="6600" dirty="0" err="1">
                <a:solidFill>
                  <a:srgbClr val="C00000"/>
                </a:solidFill>
                <a:latin typeface="Anton" pitchFamily="2" charset="0"/>
              </a:rPr>
              <a:t>Believism</a:t>
            </a:r>
            <a:r>
              <a:rPr lang="en-US" sz="6600" dirty="0">
                <a:solidFill>
                  <a:srgbClr val="C00000"/>
                </a:solidFill>
                <a:latin typeface="Anton" pitchFamily="2" charset="0"/>
              </a:rPr>
              <a:t>”.</a:t>
            </a:r>
          </a:p>
          <a:p>
            <a:pPr>
              <a:buFontTx/>
              <a:buChar char="-"/>
            </a:pPr>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Real Truth Real Quick</a:t>
            </a:r>
          </a:p>
          <a:p>
            <a:pPr algn="ctr"/>
            <a:r>
              <a:rPr lang="en-US" sz="7200" dirty="0">
                <a:solidFill>
                  <a:srgbClr val="C00000"/>
                </a:solidFill>
                <a:latin typeface="Anton" pitchFamily="2" charset="0"/>
              </a:rPr>
              <a:t>Video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Does God Love the</a:t>
            </a:r>
          </a:p>
          <a:p>
            <a:pPr algn="ctr"/>
            <a:r>
              <a:rPr lang="en-US" sz="7200" dirty="0">
                <a:solidFill>
                  <a:srgbClr val="C00000"/>
                </a:solidFill>
                <a:latin typeface="Anton" pitchFamily="2" charset="0"/>
              </a:rPr>
              <a:t>Whole World?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46919" y="609600"/>
            <a:ext cx="10591800" cy="6740307"/>
          </a:xfrm>
          <a:prstGeom prst="rect">
            <a:avLst/>
          </a:prstGeom>
          <a:noFill/>
        </p:spPr>
        <p:txBody>
          <a:bodyPr wrap="square" rtlCol="0">
            <a:spAutoFit/>
          </a:bodyPr>
          <a:lstStyle/>
          <a:p>
            <a:pPr algn="ctr"/>
            <a:r>
              <a:rPr lang="en-US" sz="4800" dirty="0">
                <a:solidFill>
                  <a:srgbClr val="C00000"/>
                </a:solidFill>
                <a:latin typeface="Anton" pitchFamily="2" charset="0"/>
              </a:rPr>
              <a:t>Is the Narrow Way Hidden?</a:t>
            </a:r>
          </a:p>
          <a:p>
            <a:pPr algn="ctr"/>
            <a:r>
              <a:rPr lang="en-US" sz="4800" dirty="0">
                <a:solidFill>
                  <a:srgbClr val="C00000"/>
                </a:solidFill>
                <a:latin typeface="Anton" pitchFamily="2" charset="0"/>
              </a:rPr>
              <a:t>The Bible Says FEW will FIND it.</a:t>
            </a:r>
          </a:p>
          <a:p>
            <a:pPr algn="ctr"/>
            <a:r>
              <a:rPr lang="en-US" sz="4800" dirty="0">
                <a:solidFill>
                  <a:srgbClr val="C00000"/>
                </a:solidFill>
                <a:latin typeface="Anton" pitchFamily="2" charset="0"/>
              </a:rPr>
              <a:t>If You’re Going to Find Something,</a:t>
            </a:r>
          </a:p>
          <a:p>
            <a:pPr algn="ctr"/>
            <a:r>
              <a:rPr lang="en-US" sz="4800" dirty="0">
                <a:solidFill>
                  <a:srgbClr val="C00000"/>
                </a:solidFill>
                <a:latin typeface="Anton" pitchFamily="2" charset="0"/>
              </a:rPr>
              <a:t>You have to Look for it – Seek it.</a:t>
            </a:r>
          </a:p>
          <a:p>
            <a:pPr algn="ctr"/>
            <a:r>
              <a:rPr lang="en-US" sz="4800" dirty="0">
                <a:solidFill>
                  <a:srgbClr val="C00000"/>
                </a:solidFill>
                <a:latin typeface="Anton" pitchFamily="2" charset="0"/>
              </a:rPr>
              <a:t>It’s Not Right in Front of your Face.</a:t>
            </a:r>
          </a:p>
          <a:p>
            <a:pPr algn="ctr"/>
            <a:r>
              <a:rPr lang="en-US" sz="4800" dirty="0">
                <a:solidFill>
                  <a:srgbClr val="C00000"/>
                </a:solidFill>
                <a:latin typeface="Anton" pitchFamily="2" charset="0"/>
              </a:rPr>
              <a:t>Most People Won’t Find It.</a:t>
            </a:r>
          </a:p>
          <a:p>
            <a:pPr algn="ctr"/>
            <a:r>
              <a:rPr lang="en-US" sz="4800" dirty="0">
                <a:solidFill>
                  <a:srgbClr val="C00000"/>
                </a:solidFill>
                <a:latin typeface="Anton" pitchFamily="2" charset="0"/>
              </a:rPr>
              <a:t>How Wide and How Narrow?</a:t>
            </a:r>
          </a:p>
          <a:p>
            <a:pPr algn="ctr"/>
            <a:endParaRPr lang="en-US" sz="4800" dirty="0">
              <a:solidFill>
                <a:srgbClr val="C00000"/>
              </a:solidFill>
              <a:latin typeface="Anton" pitchFamily="2" charset="0"/>
            </a:endParaRPr>
          </a:p>
          <a:p>
            <a:pPr algn="ctr"/>
            <a:r>
              <a:rPr lang="en-US" sz="4800" dirty="0">
                <a:solidFill>
                  <a:srgbClr val="C00000"/>
                </a:solidFill>
                <a:latin typeface="Anton" pitchFamily="2"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Does God Love Us</a:t>
            </a:r>
          </a:p>
          <a:p>
            <a:pPr algn="ctr"/>
            <a:r>
              <a:rPr lang="en-US" sz="7200" dirty="0">
                <a:solidFill>
                  <a:srgbClr val="C00000"/>
                </a:solidFill>
                <a:latin typeface="Anton" pitchFamily="2" charset="0"/>
              </a:rPr>
              <a:t>All the Same?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Is God’s Love Enough </a:t>
            </a:r>
          </a:p>
          <a:p>
            <a:pPr algn="ctr"/>
            <a:r>
              <a:rPr lang="en-US" sz="7200" dirty="0">
                <a:solidFill>
                  <a:srgbClr val="C00000"/>
                </a:solidFill>
                <a:latin typeface="Anton" pitchFamily="2" charset="0"/>
              </a:rPr>
              <a:t>to Save Us?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99319" y="1600200"/>
            <a:ext cx="10363200" cy="3416320"/>
          </a:xfrm>
          <a:prstGeom prst="rect">
            <a:avLst/>
          </a:prstGeom>
          <a:noFill/>
        </p:spPr>
        <p:txBody>
          <a:bodyPr wrap="square" rtlCol="0">
            <a:spAutoFit/>
          </a:bodyPr>
          <a:lstStyle/>
          <a:p>
            <a:pPr algn="ctr"/>
            <a:r>
              <a:rPr lang="en-US" sz="7200" dirty="0">
                <a:solidFill>
                  <a:srgbClr val="C00000"/>
                </a:solidFill>
                <a:latin typeface="Anton" pitchFamily="2" charset="0"/>
              </a:rPr>
              <a:t>If God’s Love is Enough,</a:t>
            </a:r>
          </a:p>
          <a:p>
            <a:pPr algn="ctr"/>
            <a:r>
              <a:rPr lang="en-US" sz="7200" dirty="0">
                <a:solidFill>
                  <a:srgbClr val="C00000"/>
                </a:solidFill>
                <a:latin typeface="Anton" pitchFamily="2" charset="0"/>
              </a:rPr>
              <a:t>Why are People Going to</a:t>
            </a:r>
          </a:p>
          <a:p>
            <a:pPr algn="ctr"/>
            <a:r>
              <a:rPr lang="en-US" sz="7200" dirty="0">
                <a:solidFill>
                  <a:srgbClr val="C00000"/>
                </a:solidFill>
                <a:latin typeface="Anton" pitchFamily="2" charset="0"/>
              </a:rPr>
              <a:t>Hell Everyday?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Are There Different</a:t>
            </a:r>
          </a:p>
          <a:p>
            <a:pPr algn="ctr"/>
            <a:r>
              <a:rPr lang="en-US" sz="7200" dirty="0">
                <a:solidFill>
                  <a:srgbClr val="C00000"/>
                </a:solidFill>
                <a:latin typeface="Anton" pitchFamily="2" charset="0"/>
              </a:rPr>
              <a:t>Levels of God’s Love?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295400"/>
            <a:ext cx="8610600" cy="4524315"/>
          </a:xfrm>
          <a:prstGeom prst="rect">
            <a:avLst/>
          </a:prstGeom>
          <a:noFill/>
        </p:spPr>
        <p:txBody>
          <a:bodyPr wrap="square" rtlCol="0">
            <a:spAutoFit/>
          </a:bodyPr>
          <a:lstStyle/>
          <a:p>
            <a:pPr algn="ctr"/>
            <a:r>
              <a:rPr lang="en-US" sz="7200" dirty="0">
                <a:solidFill>
                  <a:srgbClr val="C00000"/>
                </a:solidFill>
                <a:latin typeface="Anton" pitchFamily="2" charset="0"/>
              </a:rPr>
              <a:t>For Example; A Love</a:t>
            </a:r>
          </a:p>
          <a:p>
            <a:pPr algn="ctr"/>
            <a:r>
              <a:rPr lang="en-US" sz="7200" dirty="0">
                <a:solidFill>
                  <a:srgbClr val="C00000"/>
                </a:solidFill>
                <a:latin typeface="Anton" pitchFamily="2" charset="0"/>
              </a:rPr>
              <a:t>For a Group of People</a:t>
            </a:r>
          </a:p>
          <a:p>
            <a:pPr algn="ctr"/>
            <a:r>
              <a:rPr lang="en-US" sz="7200" dirty="0">
                <a:solidFill>
                  <a:srgbClr val="C00000"/>
                </a:solidFill>
                <a:latin typeface="Anton" pitchFamily="2" charset="0"/>
              </a:rPr>
              <a:t>Is Different than a</a:t>
            </a:r>
          </a:p>
          <a:p>
            <a:pPr algn="ctr"/>
            <a:r>
              <a:rPr lang="en-US" sz="7200" dirty="0">
                <a:solidFill>
                  <a:srgbClr val="C00000"/>
                </a:solidFill>
                <a:latin typeface="Anton" pitchFamily="2" charset="0"/>
              </a:rPr>
              <a:t>Love for Individuals.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975519" y="762001"/>
            <a:ext cx="10134600" cy="5632311"/>
          </a:xfrm>
          <a:prstGeom prst="rect">
            <a:avLst/>
          </a:prstGeom>
          <a:noFill/>
        </p:spPr>
        <p:txBody>
          <a:bodyPr wrap="square" rtlCol="0">
            <a:spAutoFit/>
          </a:bodyPr>
          <a:lstStyle/>
          <a:p>
            <a:pPr algn="ctr"/>
            <a:r>
              <a:rPr lang="en-US" sz="7200" dirty="0">
                <a:solidFill>
                  <a:srgbClr val="C00000"/>
                </a:solidFill>
                <a:latin typeface="Anton" pitchFamily="2" charset="0"/>
              </a:rPr>
              <a:t>As Christians,</a:t>
            </a:r>
          </a:p>
          <a:p>
            <a:pPr algn="ctr"/>
            <a:r>
              <a:rPr lang="en-US" sz="7200" dirty="0">
                <a:solidFill>
                  <a:srgbClr val="C00000"/>
                </a:solidFill>
                <a:latin typeface="Anton" pitchFamily="2" charset="0"/>
              </a:rPr>
              <a:t>We Love God’s People</a:t>
            </a:r>
          </a:p>
          <a:p>
            <a:pPr algn="ctr"/>
            <a:r>
              <a:rPr lang="en-US" sz="7200" dirty="0">
                <a:solidFill>
                  <a:srgbClr val="C00000"/>
                </a:solidFill>
                <a:latin typeface="Anton" pitchFamily="2" charset="0"/>
              </a:rPr>
              <a:t>But We Don’t Bring Them</a:t>
            </a:r>
          </a:p>
          <a:p>
            <a:pPr algn="ctr"/>
            <a:r>
              <a:rPr lang="en-US" sz="7200" dirty="0">
                <a:solidFill>
                  <a:srgbClr val="C00000"/>
                </a:solidFill>
                <a:latin typeface="Anton" pitchFamily="2" charset="0"/>
              </a:rPr>
              <a:t>Home to Live With Us.</a:t>
            </a:r>
          </a:p>
          <a:p>
            <a:pPr algn="ctr"/>
            <a:endParaRPr lang="en-US" sz="7200" dirty="0">
              <a:solidFill>
                <a:srgbClr val="C00000"/>
              </a:solidFill>
              <a:latin typeface="Anton" pitchFamily="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219200"/>
            <a:ext cx="8610600" cy="4524315"/>
          </a:xfrm>
          <a:prstGeom prst="rect">
            <a:avLst/>
          </a:prstGeom>
          <a:noFill/>
        </p:spPr>
        <p:txBody>
          <a:bodyPr wrap="square" rtlCol="0">
            <a:spAutoFit/>
          </a:bodyPr>
          <a:lstStyle/>
          <a:p>
            <a:pPr algn="ctr"/>
            <a:r>
              <a:rPr lang="en-US" sz="7200" dirty="0">
                <a:solidFill>
                  <a:srgbClr val="C00000"/>
                </a:solidFill>
                <a:latin typeface="Anton" pitchFamily="2" charset="0"/>
              </a:rPr>
              <a:t>We Have a Different</a:t>
            </a:r>
          </a:p>
          <a:p>
            <a:pPr algn="ctr"/>
            <a:r>
              <a:rPr lang="en-US" sz="7200" dirty="0">
                <a:solidFill>
                  <a:srgbClr val="C00000"/>
                </a:solidFill>
                <a:latin typeface="Anton" pitchFamily="2" charset="0"/>
              </a:rPr>
              <a:t>Kind of Love for the</a:t>
            </a:r>
          </a:p>
          <a:p>
            <a:pPr algn="ctr"/>
            <a:r>
              <a:rPr lang="en-US" sz="7200" dirty="0">
                <a:solidFill>
                  <a:srgbClr val="C00000"/>
                </a:solidFill>
                <a:latin typeface="Anton" pitchFamily="2" charset="0"/>
              </a:rPr>
              <a:t>People That Live</a:t>
            </a:r>
          </a:p>
          <a:p>
            <a:pPr algn="ctr"/>
            <a:r>
              <a:rPr lang="en-US" sz="7200" dirty="0">
                <a:solidFill>
                  <a:srgbClr val="C00000"/>
                </a:solidFill>
                <a:latin typeface="Anton" pitchFamily="2" charset="0"/>
              </a:rPr>
              <a:t>With Us.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46919" y="762000"/>
            <a:ext cx="10515600" cy="5632311"/>
          </a:xfrm>
          <a:prstGeom prst="rect">
            <a:avLst/>
          </a:prstGeom>
          <a:noFill/>
        </p:spPr>
        <p:txBody>
          <a:bodyPr wrap="square" rtlCol="0">
            <a:spAutoFit/>
          </a:bodyPr>
          <a:lstStyle/>
          <a:p>
            <a:pPr algn="ctr"/>
            <a:r>
              <a:rPr lang="en-US" sz="7200" dirty="0">
                <a:solidFill>
                  <a:srgbClr val="C00000"/>
                </a:solidFill>
                <a:latin typeface="Anton" pitchFamily="2" charset="0"/>
              </a:rPr>
              <a:t>We Have a Church Family</a:t>
            </a:r>
          </a:p>
          <a:p>
            <a:pPr algn="ctr"/>
            <a:r>
              <a:rPr lang="en-US" sz="7200" dirty="0">
                <a:solidFill>
                  <a:srgbClr val="C00000"/>
                </a:solidFill>
                <a:latin typeface="Anton" pitchFamily="2" charset="0"/>
              </a:rPr>
              <a:t>That We Love and a Personal Family That We Love But </a:t>
            </a:r>
            <a:r>
              <a:rPr lang="en-US" sz="7200" dirty="0" err="1">
                <a:solidFill>
                  <a:srgbClr val="C00000"/>
                </a:solidFill>
                <a:latin typeface="Anton" pitchFamily="2" charset="0"/>
              </a:rPr>
              <a:t>it’S</a:t>
            </a:r>
            <a:r>
              <a:rPr lang="en-US" sz="7200" dirty="0">
                <a:solidFill>
                  <a:srgbClr val="C00000"/>
                </a:solidFill>
                <a:latin typeface="Anton" pitchFamily="2" charset="0"/>
              </a:rPr>
              <a:t> Not the same</a:t>
            </a:r>
          </a:p>
          <a:p>
            <a:pPr algn="ctr"/>
            <a:r>
              <a:rPr lang="en-US" sz="7200" dirty="0">
                <a:solidFill>
                  <a:srgbClr val="C00000"/>
                </a:solidFill>
                <a:latin typeface="Anton" pitchFamily="2" charset="0"/>
              </a:rPr>
              <a:t>Kind of Love.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46919" y="1371600"/>
            <a:ext cx="10515600" cy="3416320"/>
          </a:xfrm>
          <a:prstGeom prst="rect">
            <a:avLst/>
          </a:prstGeom>
          <a:noFill/>
        </p:spPr>
        <p:txBody>
          <a:bodyPr wrap="square" rtlCol="0">
            <a:spAutoFit/>
          </a:bodyPr>
          <a:lstStyle/>
          <a:p>
            <a:pPr algn="ctr"/>
            <a:r>
              <a:rPr lang="en-US" sz="7200" dirty="0">
                <a:solidFill>
                  <a:srgbClr val="C00000"/>
                </a:solidFill>
                <a:latin typeface="Anton" pitchFamily="2" charset="0"/>
              </a:rPr>
              <a:t>We Have a General Type</a:t>
            </a:r>
          </a:p>
          <a:p>
            <a:pPr algn="ctr"/>
            <a:r>
              <a:rPr lang="en-US" sz="7200" dirty="0">
                <a:solidFill>
                  <a:srgbClr val="C00000"/>
                </a:solidFill>
                <a:latin typeface="Anton" pitchFamily="2" charset="0"/>
              </a:rPr>
              <a:t>Of Love and we Have a Personal Type of Love.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70719" y="1295400"/>
            <a:ext cx="10972800" cy="4524315"/>
          </a:xfrm>
          <a:prstGeom prst="rect">
            <a:avLst/>
          </a:prstGeom>
          <a:noFill/>
        </p:spPr>
        <p:txBody>
          <a:bodyPr wrap="square" rtlCol="0">
            <a:spAutoFit/>
          </a:bodyPr>
          <a:lstStyle/>
          <a:p>
            <a:pPr algn="ctr"/>
            <a:r>
              <a:rPr lang="en-US" sz="7200" dirty="0">
                <a:solidFill>
                  <a:srgbClr val="C00000"/>
                </a:solidFill>
                <a:latin typeface="Anton" pitchFamily="2" charset="0"/>
              </a:rPr>
              <a:t>Does God Have a General Love for All Of Mankind But </a:t>
            </a:r>
          </a:p>
          <a:p>
            <a:pPr algn="ctr"/>
            <a:r>
              <a:rPr lang="en-US" sz="7200" dirty="0">
                <a:solidFill>
                  <a:srgbClr val="C00000"/>
                </a:solidFill>
                <a:latin typeface="Anton" pitchFamily="2" charset="0"/>
              </a:rPr>
              <a:t>A Different - a “Conditional” Type of Love for Individuals?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99319" y="1600200"/>
            <a:ext cx="10515600" cy="2308324"/>
          </a:xfrm>
          <a:prstGeom prst="rect">
            <a:avLst/>
          </a:prstGeom>
          <a:noFill/>
        </p:spPr>
        <p:txBody>
          <a:bodyPr wrap="square" rtlCol="0">
            <a:spAutoFit/>
          </a:bodyPr>
          <a:lstStyle/>
          <a:p>
            <a:pPr algn="ctr"/>
            <a:r>
              <a:rPr lang="en-US" sz="7200" dirty="0">
                <a:solidFill>
                  <a:srgbClr val="C00000"/>
                </a:solidFill>
                <a:latin typeface="Anton" pitchFamily="2" charset="0"/>
              </a:rPr>
              <a:t>Matthew 7:21-23</a:t>
            </a:r>
          </a:p>
          <a:p>
            <a:pPr algn="ctr"/>
            <a:r>
              <a:rPr lang="en-US" sz="7200" dirty="0">
                <a:solidFill>
                  <a:srgbClr val="C00000"/>
                </a:solidFill>
                <a:latin typeface="Anton" pitchFamily="2" charset="0"/>
              </a:rPr>
              <a:t>I Never Knew You</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70719" y="1295400"/>
            <a:ext cx="10972800" cy="4524315"/>
          </a:xfrm>
          <a:prstGeom prst="rect">
            <a:avLst/>
          </a:prstGeom>
          <a:noFill/>
        </p:spPr>
        <p:txBody>
          <a:bodyPr wrap="square" rtlCol="0">
            <a:spAutoFit/>
          </a:bodyPr>
          <a:lstStyle/>
          <a:p>
            <a:pPr algn="ctr"/>
            <a:r>
              <a:rPr lang="en-US" sz="7200" dirty="0">
                <a:solidFill>
                  <a:srgbClr val="C00000"/>
                </a:solidFill>
                <a:latin typeface="Anton" pitchFamily="2" charset="0"/>
              </a:rPr>
              <a:t>A “General Love” for All </a:t>
            </a:r>
          </a:p>
          <a:p>
            <a:pPr algn="ctr"/>
            <a:r>
              <a:rPr lang="en-US" sz="7200" dirty="0">
                <a:solidFill>
                  <a:srgbClr val="C00000"/>
                </a:solidFill>
                <a:latin typeface="Anton" pitchFamily="2" charset="0"/>
              </a:rPr>
              <a:t>of Mankind But </a:t>
            </a:r>
          </a:p>
          <a:p>
            <a:pPr algn="ctr"/>
            <a:r>
              <a:rPr lang="en-US" sz="7200" dirty="0">
                <a:solidFill>
                  <a:srgbClr val="C00000"/>
                </a:solidFill>
                <a:latin typeface="Anton" pitchFamily="2" charset="0"/>
              </a:rPr>
              <a:t>A “Saving Love” for Individuals?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It’s True that </a:t>
            </a:r>
          </a:p>
          <a:p>
            <a:pPr algn="ctr"/>
            <a:r>
              <a:rPr lang="en-US" sz="7200" dirty="0">
                <a:solidFill>
                  <a:srgbClr val="C00000"/>
                </a:solidFill>
                <a:latin typeface="Anton" pitchFamily="2" charset="0"/>
              </a:rPr>
              <a:t>John 3:16 Says: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94519" y="1676400"/>
            <a:ext cx="10996329" cy="24384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But it’s Also True That</a:t>
            </a:r>
          </a:p>
          <a:p>
            <a:pPr algn="ctr"/>
            <a:r>
              <a:rPr lang="en-US" sz="7200" dirty="0">
                <a:solidFill>
                  <a:srgbClr val="C00000"/>
                </a:solidFill>
                <a:latin typeface="Anton" pitchFamily="2" charset="0"/>
              </a:rPr>
              <a:t>Jesus Said in </a:t>
            </a:r>
          </a:p>
          <a:p>
            <a:pPr algn="ctr"/>
            <a:r>
              <a:rPr lang="en-US" sz="7200" dirty="0">
                <a:solidFill>
                  <a:srgbClr val="C00000"/>
                </a:solidFill>
                <a:latin typeface="Anton" pitchFamily="2" charset="0"/>
              </a:rPr>
              <a:t>John 14:21-23: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442119" y="838200"/>
            <a:ext cx="11175525" cy="48006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600200"/>
            <a:ext cx="8610600" cy="2308324"/>
          </a:xfrm>
          <a:prstGeom prst="rect">
            <a:avLst/>
          </a:prstGeom>
          <a:noFill/>
        </p:spPr>
        <p:txBody>
          <a:bodyPr wrap="square" rtlCol="0">
            <a:spAutoFit/>
          </a:bodyPr>
          <a:lstStyle/>
          <a:p>
            <a:pPr algn="ctr"/>
            <a:r>
              <a:rPr lang="en-US" sz="7200" dirty="0">
                <a:solidFill>
                  <a:srgbClr val="C00000"/>
                </a:solidFill>
                <a:latin typeface="Anton" pitchFamily="2" charset="0"/>
              </a:rPr>
              <a:t>God’s Church Has</a:t>
            </a:r>
          </a:p>
          <a:p>
            <a:pPr algn="ctr"/>
            <a:r>
              <a:rPr lang="en-US" sz="7200" dirty="0">
                <a:solidFill>
                  <a:srgbClr val="C00000"/>
                </a:solidFill>
                <a:latin typeface="Anton" pitchFamily="2" charset="0"/>
              </a:rPr>
              <a:t>A Big Problem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C:\Users\DRN\Desktop\Barna 1.jpg"/>
          <p:cNvPicPr>
            <a:picLocks noChangeAspect="1" noChangeArrowheads="1"/>
          </p:cNvPicPr>
          <p:nvPr/>
        </p:nvPicPr>
        <p:blipFill>
          <a:blip r:embed="rId2" cstate="print"/>
          <a:srcRect/>
          <a:stretch>
            <a:fillRect/>
          </a:stretch>
        </p:blipFill>
        <p:spPr bwMode="auto">
          <a:xfrm>
            <a:off x="1204119" y="3962400"/>
            <a:ext cx="9621045" cy="1822168"/>
          </a:xfrm>
          <a:prstGeom prst="rect">
            <a:avLst/>
          </a:prstGeom>
          <a:noFill/>
        </p:spPr>
      </p:pic>
      <p:pic>
        <p:nvPicPr>
          <p:cNvPr id="31747" name="Picture 3" descr="C:\Users\DRN\Desktop\b2.jpg"/>
          <p:cNvPicPr>
            <a:picLocks noChangeAspect="1" noChangeArrowheads="1"/>
          </p:cNvPicPr>
          <p:nvPr/>
        </p:nvPicPr>
        <p:blipFill>
          <a:blip r:embed="rId3" cstate="print"/>
          <a:srcRect/>
          <a:stretch>
            <a:fillRect/>
          </a:stretch>
        </p:blipFill>
        <p:spPr bwMode="auto">
          <a:xfrm>
            <a:off x="1737519" y="838200"/>
            <a:ext cx="8506905" cy="25908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975519" y="2667000"/>
            <a:ext cx="10195945" cy="35052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2194719" y="990600"/>
            <a:ext cx="7389812" cy="116205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899319" y="2362200"/>
            <a:ext cx="9955773" cy="157162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127919" y="1219200"/>
            <a:ext cx="9792583" cy="2895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99319" y="762000"/>
            <a:ext cx="10287000" cy="5416868"/>
          </a:xfrm>
          <a:prstGeom prst="rect">
            <a:avLst/>
          </a:prstGeom>
          <a:noFill/>
        </p:spPr>
        <p:txBody>
          <a:bodyPr wrap="square" rtlCol="0">
            <a:spAutoFit/>
          </a:bodyPr>
          <a:lstStyle/>
          <a:p>
            <a:pPr algn="ctr"/>
            <a:r>
              <a:rPr lang="en-US" sz="4000" b="1" dirty="0">
                <a:solidFill>
                  <a:srgbClr val="C00000"/>
                </a:solidFill>
              </a:rPr>
              <a:t>Matt 7: 21-23</a:t>
            </a:r>
          </a:p>
          <a:p>
            <a:r>
              <a:rPr lang="en-US" sz="3200" b="1" dirty="0">
                <a:solidFill>
                  <a:srgbClr val="C00000"/>
                </a:solidFill>
              </a:rPr>
              <a:t>21 Not every one that saith unto me, Lord, Lord, shall enter into the kingdom of heaven; but he that doeth the will of my Father which is in heaven.</a:t>
            </a:r>
          </a:p>
          <a:p>
            <a:r>
              <a:rPr lang="en-US" sz="3200" b="1" dirty="0">
                <a:solidFill>
                  <a:srgbClr val="C00000"/>
                </a:solidFill>
              </a:rPr>
              <a:t>22 Many will say to me in that day, Lord, Lord, have we not prophesied in thy name? and in thy name have cast out devils? and in thy name done many wonderful works?</a:t>
            </a:r>
          </a:p>
          <a:p>
            <a:r>
              <a:rPr lang="en-US" sz="3200" b="1" dirty="0">
                <a:solidFill>
                  <a:srgbClr val="C00000"/>
                </a:solidFill>
              </a:rPr>
              <a:t>23 And then will I profess unto them, I never knew you: depart from me, ye that work iniquity.</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670719" y="914400"/>
            <a:ext cx="10691247" cy="4572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280319" y="533400"/>
            <a:ext cx="9058275" cy="914400"/>
          </a:xfrm>
          <a:prstGeom prst="rect">
            <a:avLst/>
          </a:prstGeom>
          <a:noFill/>
          <a:ln w="9525">
            <a:noFill/>
            <a:miter lim="800000"/>
            <a:headEnd/>
            <a:tailEnd/>
          </a:ln>
        </p:spPr>
      </p:pic>
      <p:pic>
        <p:nvPicPr>
          <p:cNvPr id="45060" name="Picture 4"/>
          <p:cNvPicPr>
            <a:picLocks noChangeAspect="1" noChangeArrowheads="1"/>
          </p:cNvPicPr>
          <p:nvPr/>
        </p:nvPicPr>
        <p:blipFill>
          <a:blip r:embed="rId3" cstate="print"/>
          <a:srcRect/>
          <a:stretch>
            <a:fillRect/>
          </a:stretch>
        </p:blipFill>
        <p:spPr bwMode="auto">
          <a:xfrm>
            <a:off x="1280319" y="3733800"/>
            <a:ext cx="8324193" cy="838200"/>
          </a:xfrm>
          <a:prstGeom prst="rect">
            <a:avLst/>
          </a:prstGeom>
          <a:noFill/>
          <a:ln w="9525">
            <a:noFill/>
            <a:miter lim="800000"/>
            <a:headEnd/>
            <a:tailEnd/>
          </a:ln>
        </p:spPr>
      </p:pic>
      <p:pic>
        <p:nvPicPr>
          <p:cNvPr id="45062" name="Picture 6"/>
          <p:cNvPicPr>
            <a:picLocks noChangeAspect="1" noChangeArrowheads="1"/>
          </p:cNvPicPr>
          <p:nvPr/>
        </p:nvPicPr>
        <p:blipFill>
          <a:blip r:embed="rId4" cstate="print"/>
          <a:srcRect/>
          <a:stretch>
            <a:fillRect/>
          </a:stretch>
        </p:blipFill>
        <p:spPr bwMode="auto">
          <a:xfrm>
            <a:off x="1432719" y="4648200"/>
            <a:ext cx="7910018" cy="990600"/>
          </a:xfrm>
          <a:prstGeom prst="rect">
            <a:avLst/>
          </a:prstGeom>
          <a:noFill/>
          <a:ln w="9525">
            <a:noFill/>
            <a:miter lim="800000"/>
            <a:headEnd/>
            <a:tailEnd/>
          </a:ln>
        </p:spPr>
      </p:pic>
      <p:pic>
        <p:nvPicPr>
          <p:cNvPr id="45063" name="Picture 7"/>
          <p:cNvPicPr>
            <a:picLocks noChangeAspect="1" noChangeArrowheads="1"/>
          </p:cNvPicPr>
          <p:nvPr/>
        </p:nvPicPr>
        <p:blipFill>
          <a:blip r:embed="rId5" cstate="print"/>
          <a:srcRect/>
          <a:stretch>
            <a:fillRect/>
          </a:stretch>
        </p:blipFill>
        <p:spPr bwMode="auto">
          <a:xfrm>
            <a:off x="1356519" y="5562600"/>
            <a:ext cx="8001000" cy="762000"/>
          </a:xfrm>
          <a:prstGeom prst="rect">
            <a:avLst/>
          </a:prstGeom>
          <a:noFill/>
          <a:ln w="9525">
            <a:noFill/>
            <a:miter lim="800000"/>
            <a:headEnd/>
            <a:tailEnd/>
          </a:ln>
        </p:spPr>
      </p:pic>
      <p:pic>
        <p:nvPicPr>
          <p:cNvPr id="45067" name="Picture 11"/>
          <p:cNvPicPr>
            <a:picLocks noChangeAspect="1" noChangeArrowheads="1"/>
          </p:cNvPicPr>
          <p:nvPr/>
        </p:nvPicPr>
        <p:blipFill>
          <a:blip r:embed="rId6" cstate="print"/>
          <a:srcRect/>
          <a:stretch>
            <a:fillRect/>
          </a:stretch>
        </p:blipFill>
        <p:spPr bwMode="auto">
          <a:xfrm>
            <a:off x="1432719" y="1524000"/>
            <a:ext cx="7162800" cy="620284"/>
          </a:xfrm>
          <a:prstGeom prst="rect">
            <a:avLst/>
          </a:prstGeom>
          <a:noFill/>
          <a:ln w="9525">
            <a:noFill/>
            <a:miter lim="800000"/>
            <a:headEnd/>
            <a:tailEnd/>
          </a:ln>
        </p:spPr>
      </p:pic>
      <p:pic>
        <p:nvPicPr>
          <p:cNvPr id="45069" name="Picture 13"/>
          <p:cNvPicPr>
            <a:picLocks noChangeAspect="1" noChangeArrowheads="1"/>
          </p:cNvPicPr>
          <p:nvPr/>
        </p:nvPicPr>
        <p:blipFill>
          <a:blip r:embed="rId7" cstate="print"/>
          <a:srcRect/>
          <a:stretch>
            <a:fillRect/>
          </a:stretch>
        </p:blipFill>
        <p:spPr bwMode="auto">
          <a:xfrm>
            <a:off x="1280319" y="2362200"/>
            <a:ext cx="9024134" cy="12954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1127919" y="4648200"/>
            <a:ext cx="9086491" cy="762000"/>
          </a:xfrm>
          <a:prstGeom prst="rect">
            <a:avLst/>
          </a:prstGeom>
          <a:noFill/>
          <a:ln w="9525">
            <a:noFill/>
            <a:miter lim="800000"/>
            <a:headEnd/>
            <a:tailEnd/>
          </a:ln>
        </p:spPr>
      </p:pic>
      <p:pic>
        <p:nvPicPr>
          <p:cNvPr id="45061" name="Picture 5"/>
          <p:cNvPicPr>
            <a:picLocks noChangeAspect="1" noChangeArrowheads="1"/>
          </p:cNvPicPr>
          <p:nvPr/>
        </p:nvPicPr>
        <p:blipFill>
          <a:blip r:embed="rId3" cstate="print"/>
          <a:srcRect/>
          <a:stretch>
            <a:fillRect/>
          </a:stretch>
        </p:blipFill>
        <p:spPr bwMode="auto">
          <a:xfrm>
            <a:off x="1127919" y="5334000"/>
            <a:ext cx="9113520" cy="914400"/>
          </a:xfrm>
          <a:prstGeom prst="rect">
            <a:avLst/>
          </a:prstGeom>
          <a:noFill/>
          <a:ln w="9525">
            <a:noFill/>
            <a:miter lim="800000"/>
            <a:headEnd/>
            <a:tailEnd/>
          </a:ln>
        </p:spPr>
      </p:pic>
      <p:pic>
        <p:nvPicPr>
          <p:cNvPr id="45064" name="Picture 8"/>
          <p:cNvPicPr>
            <a:picLocks noChangeAspect="1" noChangeArrowheads="1"/>
          </p:cNvPicPr>
          <p:nvPr/>
        </p:nvPicPr>
        <p:blipFill>
          <a:blip r:embed="rId4" cstate="print"/>
          <a:srcRect/>
          <a:stretch>
            <a:fillRect/>
          </a:stretch>
        </p:blipFill>
        <p:spPr bwMode="auto">
          <a:xfrm>
            <a:off x="1204119" y="2667000"/>
            <a:ext cx="7310967" cy="838200"/>
          </a:xfrm>
          <a:prstGeom prst="rect">
            <a:avLst/>
          </a:prstGeom>
          <a:noFill/>
          <a:ln w="9525">
            <a:noFill/>
            <a:miter lim="800000"/>
            <a:headEnd/>
            <a:tailEnd/>
          </a:ln>
        </p:spPr>
      </p:pic>
      <p:pic>
        <p:nvPicPr>
          <p:cNvPr id="45065" name="Picture 9"/>
          <p:cNvPicPr>
            <a:picLocks noChangeAspect="1" noChangeArrowheads="1"/>
          </p:cNvPicPr>
          <p:nvPr/>
        </p:nvPicPr>
        <p:blipFill>
          <a:blip r:embed="rId5" cstate="print"/>
          <a:srcRect/>
          <a:stretch>
            <a:fillRect/>
          </a:stretch>
        </p:blipFill>
        <p:spPr bwMode="auto">
          <a:xfrm>
            <a:off x="1127919" y="609600"/>
            <a:ext cx="6858000" cy="693336"/>
          </a:xfrm>
          <a:prstGeom prst="rect">
            <a:avLst/>
          </a:prstGeom>
          <a:noFill/>
          <a:ln w="9525">
            <a:noFill/>
            <a:miter lim="800000"/>
            <a:headEnd/>
            <a:tailEnd/>
          </a:ln>
        </p:spPr>
      </p:pic>
      <p:pic>
        <p:nvPicPr>
          <p:cNvPr id="45066" name="Picture 10"/>
          <p:cNvPicPr>
            <a:picLocks noChangeAspect="1" noChangeArrowheads="1"/>
          </p:cNvPicPr>
          <p:nvPr/>
        </p:nvPicPr>
        <p:blipFill>
          <a:blip r:embed="rId6" cstate="print"/>
          <a:srcRect/>
          <a:stretch>
            <a:fillRect/>
          </a:stretch>
        </p:blipFill>
        <p:spPr bwMode="auto">
          <a:xfrm>
            <a:off x="1127919" y="3429000"/>
            <a:ext cx="9751180" cy="1219200"/>
          </a:xfrm>
          <a:prstGeom prst="rect">
            <a:avLst/>
          </a:prstGeom>
          <a:noFill/>
          <a:ln w="9525">
            <a:noFill/>
            <a:miter lim="800000"/>
            <a:headEnd/>
            <a:tailEnd/>
          </a:ln>
        </p:spPr>
      </p:pic>
      <p:pic>
        <p:nvPicPr>
          <p:cNvPr id="45068" name="Picture 12"/>
          <p:cNvPicPr>
            <a:picLocks noChangeAspect="1" noChangeArrowheads="1"/>
          </p:cNvPicPr>
          <p:nvPr/>
        </p:nvPicPr>
        <p:blipFill>
          <a:blip r:embed="rId7" cstate="print"/>
          <a:srcRect/>
          <a:stretch>
            <a:fillRect/>
          </a:stretch>
        </p:blipFill>
        <p:spPr bwMode="auto">
          <a:xfrm>
            <a:off x="1051719" y="1447800"/>
            <a:ext cx="10043861" cy="11430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066800"/>
            <a:ext cx="8915400" cy="4524315"/>
          </a:xfrm>
          <a:prstGeom prst="rect">
            <a:avLst/>
          </a:prstGeom>
          <a:noFill/>
        </p:spPr>
        <p:txBody>
          <a:bodyPr wrap="square" rtlCol="0">
            <a:spAutoFit/>
          </a:bodyPr>
          <a:lstStyle/>
          <a:p>
            <a:pPr algn="ctr"/>
            <a:r>
              <a:rPr lang="en-US" sz="7200" dirty="0">
                <a:solidFill>
                  <a:srgbClr val="C00000"/>
                </a:solidFill>
                <a:latin typeface="Anton" pitchFamily="2" charset="0"/>
              </a:rPr>
              <a:t>I Believe Our Country </a:t>
            </a:r>
          </a:p>
          <a:p>
            <a:pPr algn="ctr"/>
            <a:r>
              <a:rPr lang="en-US" sz="7200" dirty="0">
                <a:solidFill>
                  <a:srgbClr val="C00000"/>
                </a:solidFill>
                <a:latin typeface="Anton" pitchFamily="2" charset="0"/>
              </a:rPr>
              <a:t>Is in Big Trouble</a:t>
            </a:r>
          </a:p>
          <a:p>
            <a:pPr algn="ctr"/>
            <a:r>
              <a:rPr lang="en-US" sz="7200" dirty="0">
                <a:solidFill>
                  <a:srgbClr val="C00000"/>
                </a:solidFill>
                <a:latin typeface="Anton" pitchFamily="2" charset="0"/>
              </a:rPr>
              <a:t>Because Our Churches</a:t>
            </a:r>
          </a:p>
          <a:p>
            <a:pPr algn="ctr"/>
            <a:r>
              <a:rPr lang="en-US" sz="7200" dirty="0">
                <a:solidFill>
                  <a:srgbClr val="C00000"/>
                </a:solidFill>
                <a:latin typeface="Anton" pitchFamily="2" charset="0"/>
              </a:rPr>
              <a:t>Are in Big Trouble!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37519" y="1066800"/>
            <a:ext cx="8610600" cy="3416320"/>
          </a:xfrm>
          <a:prstGeom prst="rect">
            <a:avLst/>
          </a:prstGeom>
          <a:noFill/>
        </p:spPr>
        <p:txBody>
          <a:bodyPr wrap="square" rtlCol="0">
            <a:spAutoFit/>
          </a:bodyPr>
          <a:lstStyle/>
          <a:p>
            <a:pPr algn="ctr"/>
            <a:r>
              <a:rPr lang="en-US" sz="7200" dirty="0">
                <a:solidFill>
                  <a:srgbClr val="C00000"/>
                </a:solidFill>
                <a:latin typeface="Anton" pitchFamily="2" charset="0"/>
              </a:rPr>
              <a:t>Clay</a:t>
            </a:r>
          </a:p>
          <a:p>
            <a:pPr algn="ctr"/>
            <a:r>
              <a:rPr lang="en-US" sz="7200" dirty="0">
                <a:solidFill>
                  <a:srgbClr val="C00000"/>
                </a:solidFill>
                <a:latin typeface="Anton" pitchFamily="2" charset="0"/>
              </a:rPr>
              <a:t>Christensen </a:t>
            </a:r>
          </a:p>
          <a:p>
            <a:pPr algn="ctr"/>
            <a:r>
              <a:rPr lang="en-US" sz="7200" dirty="0" err="1">
                <a:solidFill>
                  <a:srgbClr val="C00000"/>
                </a:solidFill>
                <a:latin typeface="Anton" pitchFamily="2" charset="0"/>
              </a:rPr>
              <a:t>Youtube</a:t>
            </a:r>
            <a:r>
              <a:rPr lang="en-US" sz="7200" dirty="0">
                <a:solidFill>
                  <a:srgbClr val="C00000"/>
                </a:solidFill>
                <a:latin typeface="Anton" pitchFamily="2" charset="0"/>
              </a:rPr>
              <a:t> Video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432719" y="1524000"/>
            <a:ext cx="9123218" cy="34290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2" descr="C:\Users\DRN\Desktop\HRM Card - Missionary or Imposter FT 5-7-21.jpeg"/>
          <p:cNvPicPr>
            <a:picLocks noChangeAspect="1" noChangeArrowheads="1"/>
          </p:cNvPicPr>
          <p:nvPr/>
        </p:nvPicPr>
        <p:blipFill>
          <a:blip r:embed="rId2" cstate="print"/>
          <a:srcRect/>
          <a:stretch>
            <a:fillRect/>
          </a:stretch>
        </p:blipFill>
        <p:spPr bwMode="auto">
          <a:xfrm>
            <a:off x="1280319" y="457200"/>
            <a:ext cx="9651972" cy="586740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117675</TotalTime>
  <Words>1969</Words>
  <Application>Microsoft Office PowerPoint</Application>
  <PresentationFormat>Custom</PresentationFormat>
  <Paragraphs>215</Paragraphs>
  <Slides>109</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vt:i4>
      </vt:variant>
    </vt:vector>
  </HeadingPairs>
  <TitlesOfParts>
    <vt:vector size="114" baseType="lpstr">
      <vt:lpstr>Anton</vt:lpstr>
      <vt:lpstr>Arial</vt:lpstr>
      <vt:lpstr>Calibri</vt:lpstr>
      <vt:lpstr>Lao UI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John Ellis</cp:lastModifiedBy>
  <cp:revision>1387</cp:revision>
  <dcterms:created xsi:type="dcterms:W3CDTF">2013-07-11T22:18:14Z</dcterms:created>
  <dcterms:modified xsi:type="dcterms:W3CDTF">2025-01-22T18:34:47Z</dcterms:modified>
</cp:coreProperties>
</file>